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86"/>
  </p:notesMasterIdLst>
  <p:sldIdLst>
    <p:sldId id="256" r:id="rId2"/>
    <p:sldId id="292" r:id="rId3"/>
    <p:sldId id="293" r:id="rId4"/>
    <p:sldId id="294"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272" r:id="rId42"/>
    <p:sldId id="331" r:id="rId43"/>
    <p:sldId id="273" r:id="rId44"/>
    <p:sldId id="348" r:id="rId45"/>
    <p:sldId id="332" r:id="rId46"/>
    <p:sldId id="333" r:id="rId47"/>
    <p:sldId id="334" r:id="rId48"/>
    <p:sldId id="335" r:id="rId49"/>
    <p:sldId id="336" r:id="rId50"/>
    <p:sldId id="337" r:id="rId51"/>
    <p:sldId id="274" r:id="rId52"/>
    <p:sldId id="275" r:id="rId53"/>
    <p:sldId id="276" r:id="rId54"/>
    <p:sldId id="277" r:id="rId55"/>
    <p:sldId id="278" r:id="rId56"/>
    <p:sldId id="279" r:id="rId57"/>
    <p:sldId id="280" r:id="rId58"/>
    <p:sldId id="281" r:id="rId59"/>
    <p:sldId id="338" r:id="rId60"/>
    <p:sldId id="282" r:id="rId61"/>
    <p:sldId id="339" r:id="rId62"/>
    <p:sldId id="283" r:id="rId63"/>
    <p:sldId id="284" r:id="rId64"/>
    <p:sldId id="285" r:id="rId65"/>
    <p:sldId id="340" r:id="rId66"/>
    <p:sldId id="341" r:id="rId67"/>
    <p:sldId id="342" r:id="rId68"/>
    <p:sldId id="343" r:id="rId69"/>
    <p:sldId id="286" r:id="rId70"/>
    <p:sldId id="287" r:id="rId71"/>
    <p:sldId id="288" r:id="rId72"/>
    <p:sldId id="289" r:id="rId73"/>
    <p:sldId id="290" r:id="rId74"/>
    <p:sldId id="344" r:id="rId75"/>
    <p:sldId id="345" r:id="rId76"/>
    <p:sldId id="346" r:id="rId77"/>
    <p:sldId id="347" r:id="rId78"/>
    <p:sldId id="349" r:id="rId79"/>
    <p:sldId id="350" r:id="rId80"/>
    <p:sldId id="351" r:id="rId81"/>
    <p:sldId id="352" r:id="rId82"/>
    <p:sldId id="353" r:id="rId83"/>
    <p:sldId id="354" r:id="rId84"/>
    <p:sldId id="355"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88" autoAdjust="0"/>
    <p:restoredTop sz="94660"/>
  </p:normalViewPr>
  <p:slideViewPr>
    <p:cSldViewPr snapToGrid="0">
      <p:cViewPr varScale="1">
        <p:scale>
          <a:sx n="67" d="100"/>
          <a:sy n="67" d="100"/>
        </p:scale>
        <p:origin x="14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F2233-F38F-4E85-BE48-1E74FBD71FA7}" type="datetimeFigureOut">
              <a:rPr lang="en-US" smtClean="0"/>
              <a:t>9/15/2017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5AAA59-B2B4-41E3-AB2F-34953DC85186}" type="slidenum">
              <a:rPr lang="en-US" smtClean="0"/>
              <a:t>‹#›</a:t>
            </a:fld>
            <a:endParaRPr lang="en-US"/>
          </a:p>
        </p:txBody>
      </p:sp>
    </p:spTree>
    <p:extLst>
      <p:ext uri="{BB962C8B-B14F-4D97-AF65-F5344CB8AC3E}">
        <p14:creationId xmlns:p14="http://schemas.microsoft.com/office/powerpoint/2010/main" val="113161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D683218-1C11-49FA-9C8B-96BE03DDFF2E}" type="slidenum">
              <a:rPr lang="en-US" altLang="en-US"/>
              <a:pPr/>
              <a:t>3</a:t>
            </a:fld>
            <a:endParaRPr lang="en-US" altLang="en-US"/>
          </a:p>
        </p:txBody>
      </p:sp>
    </p:spTree>
    <p:extLst>
      <p:ext uri="{BB962C8B-B14F-4D97-AF65-F5344CB8AC3E}">
        <p14:creationId xmlns:p14="http://schemas.microsoft.com/office/powerpoint/2010/main" val="2610159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7F81235-C0E6-4848-8491-724741F2FCFD}" type="slidenum">
              <a:rPr lang="en-US" altLang="en-US">
                <a:cs typeface="Arial" panose="020B0604020202020204" pitchFamily="34" charset="0"/>
              </a:rPr>
              <a:pPr/>
              <a:t>59</a:t>
            </a:fld>
            <a:endParaRPr lang="en-US" altLang="en-US">
              <a:cs typeface="Arial" panose="020B0604020202020204" pitchFamily="34" charset="0"/>
            </a:endParaRPr>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05914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670E22-2ED3-4C78-ADD5-FCE53789DFB2}" type="slidenum">
              <a:rPr lang="en-US" altLang="en-US">
                <a:cs typeface="Arial" panose="020B0604020202020204" pitchFamily="34" charset="0"/>
              </a:rPr>
              <a:pPr/>
              <a:t>61</a:t>
            </a:fld>
            <a:endParaRPr lang="en-US" altLang="en-US">
              <a:cs typeface="Arial" panose="020B0604020202020204" pitchFamily="34" charset="0"/>
            </a:endParaRPr>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11853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F7FF9A-0492-486B-B5F8-FF7163279C9E}" type="slidenum">
              <a:rPr lang="en-US" altLang="en-US">
                <a:cs typeface="Arial" panose="020B0604020202020204" pitchFamily="34" charset="0"/>
              </a:rPr>
              <a:pPr/>
              <a:t>65</a:t>
            </a:fld>
            <a:endParaRPr lang="en-US" altLang="en-US">
              <a:cs typeface="Arial" panose="020B0604020202020204" pitchFamily="34" charset="0"/>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406922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CEE8D3-10E2-4D0B-AFC7-7069F80A50AE}" type="datetimeFigureOut">
              <a:rPr lang="en-US" smtClean="0"/>
              <a:t>9/15/2017</a:t>
            </a:fld>
            <a:endParaRPr lang="en-US"/>
          </a:p>
        </p:txBody>
      </p:sp>
      <p:sp>
        <p:nvSpPr>
          <p:cNvPr id="6" name="Slide Number Placeholder 5"/>
          <p:cNvSpPr>
            <a:spLocks noGrp="1"/>
          </p:cNvSpPr>
          <p:nvPr>
            <p:ph type="sldNum" sz="quarter" idx="12"/>
          </p:nvPr>
        </p:nvSpPr>
        <p:spPr/>
        <p:txBody>
          <a:bodyPr/>
          <a:lstStyle/>
          <a:p>
            <a:fld id="{C60BBEAF-25D8-450D-8AC1-499C90DA8336}" type="slidenum">
              <a:rPr lang="en-US" smtClean="0"/>
              <a:t>‹#›</a:t>
            </a:fld>
            <a:endParaRPr lang="en-US"/>
          </a:p>
        </p:txBody>
      </p:sp>
      <p:sp>
        <p:nvSpPr>
          <p:cNvPr id="7" name="Text Box 7"/>
          <p:cNvSpPr txBox="1">
            <a:spLocks noChangeArrowheads="1"/>
          </p:cNvSpPr>
          <p:nvPr userDrawn="1"/>
        </p:nvSpPr>
        <p:spPr bwMode="auto">
          <a:xfrm rot="16200000">
            <a:off x="-1173250" y="1173252"/>
            <a:ext cx="2665952" cy="319451"/>
          </a:xfrm>
          <a:prstGeom prst="rect">
            <a:avLst/>
          </a:prstGeom>
          <a:solidFill>
            <a:srgbClr val="FF420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9pPr>
          </a:lstStyle>
          <a:p>
            <a:pPr>
              <a:spcBef>
                <a:spcPts val="875"/>
              </a:spcBef>
              <a:buClrTx/>
              <a:buFontTx/>
              <a:buNone/>
            </a:pPr>
            <a:endParaRPr lang="en-US" altLang="en-US" sz="1400" b="1">
              <a:solidFill>
                <a:srgbClr val="FFFFFF"/>
              </a:solidFill>
              <a:latin typeface="Tahoma" panose="020B0604030504040204" pitchFamily="34" charset="0"/>
            </a:endParaRPr>
          </a:p>
        </p:txBody>
      </p:sp>
      <p:sp>
        <p:nvSpPr>
          <p:cNvPr id="8" name="Text Box 8"/>
          <p:cNvSpPr txBox="1">
            <a:spLocks noChangeArrowheads="1"/>
          </p:cNvSpPr>
          <p:nvPr userDrawn="1"/>
        </p:nvSpPr>
        <p:spPr bwMode="auto">
          <a:xfrm rot="5400000">
            <a:off x="6882763" y="4602252"/>
            <a:ext cx="4192045" cy="319451"/>
          </a:xfrm>
          <a:prstGeom prst="rect">
            <a:avLst/>
          </a:prstGeom>
          <a:solidFill>
            <a:srgbClr val="004586"/>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9pPr>
          </a:lstStyle>
          <a:p>
            <a:pPr>
              <a:spcBef>
                <a:spcPts val="875"/>
              </a:spcBef>
              <a:buClrTx/>
              <a:buFontTx/>
              <a:buNone/>
            </a:pPr>
            <a:endParaRPr lang="en-US" altLang="en-US" sz="1400" b="1">
              <a:solidFill>
                <a:srgbClr val="FFFFFF"/>
              </a:solidFill>
              <a:latin typeface="Tahoma" panose="020B0604030504040204" pitchFamily="34" charset="0"/>
            </a:endParaRPr>
          </a:p>
        </p:txBody>
      </p:sp>
    </p:spTree>
    <p:extLst>
      <p:ext uri="{BB962C8B-B14F-4D97-AF65-F5344CB8AC3E}">
        <p14:creationId xmlns:p14="http://schemas.microsoft.com/office/powerpoint/2010/main" val="293356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CEE8D3-10E2-4D0B-AFC7-7069F80A50AE}" type="datetimeFigureOut">
              <a:rPr lang="en-US" smtClean="0"/>
              <a:t>9/15/2017</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60BBEAF-25D8-450D-8AC1-499C90DA8336}" type="slidenum">
              <a:rPr lang="en-US" smtClean="0"/>
              <a:t>‹#›</a:t>
            </a:fld>
            <a:endParaRPr lang="en-US"/>
          </a:p>
        </p:txBody>
      </p:sp>
    </p:spTree>
    <p:extLst>
      <p:ext uri="{BB962C8B-B14F-4D97-AF65-F5344CB8AC3E}">
        <p14:creationId xmlns:p14="http://schemas.microsoft.com/office/powerpoint/2010/main" val="328905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CEE8D3-10E2-4D0B-AFC7-7069F80A50AE}" type="datetimeFigureOut">
              <a:rPr lang="en-US" smtClean="0"/>
              <a:t>9/15/2017</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60BBEAF-25D8-450D-8AC1-499C90DA8336}" type="slidenum">
              <a:rPr lang="en-US" smtClean="0"/>
              <a:t>‹#›</a:t>
            </a:fld>
            <a:endParaRPr lang="en-US"/>
          </a:p>
        </p:txBody>
      </p:sp>
    </p:spTree>
    <p:extLst>
      <p:ext uri="{BB962C8B-B14F-4D97-AF65-F5344CB8AC3E}">
        <p14:creationId xmlns:p14="http://schemas.microsoft.com/office/powerpoint/2010/main" val="1889952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9144000" cy="1325563"/>
          </a:xfrm>
        </p:spPr>
        <p:txBody>
          <a:bodyPr/>
          <a:lstStyle>
            <a:lvl1pPr algn="ctr">
              <a:defRPr b="1">
                <a:solidFill>
                  <a:srgbClr val="FFFF00"/>
                </a:solidFill>
                <a:effectLst>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CEE8D3-10E2-4D0B-AFC7-7069F80A50AE}" type="datetimeFigureOut">
              <a:rPr lang="en-US" smtClean="0"/>
              <a:t>9/15/2017</a:t>
            </a:fld>
            <a:endParaRPr lang="en-US"/>
          </a:p>
        </p:txBody>
      </p:sp>
      <p:sp>
        <p:nvSpPr>
          <p:cNvPr id="6" name="Slide Number Placeholder 5"/>
          <p:cNvSpPr>
            <a:spLocks noGrp="1"/>
          </p:cNvSpPr>
          <p:nvPr>
            <p:ph type="sldNum" sz="quarter" idx="12"/>
          </p:nvPr>
        </p:nvSpPr>
        <p:spPr/>
        <p:txBody>
          <a:bodyPr/>
          <a:lstStyle/>
          <a:p>
            <a:fld id="{C60BBEAF-25D8-450D-8AC1-499C90DA8336}" type="slidenum">
              <a:rPr lang="en-US" smtClean="0"/>
              <a:t>‹#›</a:t>
            </a:fld>
            <a:endParaRPr lang="en-US"/>
          </a:p>
        </p:txBody>
      </p:sp>
      <p:sp>
        <p:nvSpPr>
          <p:cNvPr id="7" name="Text Box 7"/>
          <p:cNvSpPr txBox="1">
            <a:spLocks noChangeArrowheads="1"/>
          </p:cNvSpPr>
          <p:nvPr userDrawn="1"/>
        </p:nvSpPr>
        <p:spPr bwMode="auto">
          <a:xfrm>
            <a:off x="1" y="6470705"/>
            <a:ext cx="2665952" cy="319451"/>
          </a:xfrm>
          <a:prstGeom prst="rect">
            <a:avLst/>
          </a:prstGeom>
          <a:solidFill>
            <a:srgbClr val="FF420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9pPr>
          </a:lstStyle>
          <a:p>
            <a:pPr>
              <a:spcBef>
                <a:spcPts val="875"/>
              </a:spcBef>
              <a:buClrTx/>
              <a:buFontTx/>
              <a:buNone/>
            </a:pPr>
            <a:r>
              <a:rPr lang="en-US" altLang="en-US" sz="1400" b="1">
                <a:solidFill>
                  <a:srgbClr val="FFFFFF"/>
                </a:solidFill>
                <a:latin typeface="Tahoma" panose="020B0604030504040204" pitchFamily="34" charset="0"/>
              </a:rPr>
              <a:t>Program Studi TI &amp; SI </a:t>
            </a:r>
          </a:p>
        </p:txBody>
      </p:sp>
      <p:sp>
        <p:nvSpPr>
          <p:cNvPr id="8" name="Text Box 8"/>
          <p:cNvSpPr txBox="1">
            <a:spLocks noChangeArrowheads="1"/>
          </p:cNvSpPr>
          <p:nvPr userDrawn="1"/>
        </p:nvSpPr>
        <p:spPr bwMode="auto">
          <a:xfrm>
            <a:off x="2665953" y="6470705"/>
            <a:ext cx="6478048" cy="319451"/>
          </a:xfrm>
          <a:prstGeom prst="rect">
            <a:avLst/>
          </a:prstGeom>
          <a:solidFill>
            <a:srgbClr val="004586"/>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Droid Sans Fallback" charset="0"/>
                <a:cs typeface="Droid Sans Fallback" charset="0"/>
              </a:defRPr>
            </a:lvl9pPr>
          </a:lstStyle>
          <a:p>
            <a:pPr>
              <a:spcBef>
                <a:spcPts val="875"/>
              </a:spcBef>
              <a:buClrTx/>
              <a:buFontTx/>
              <a:buNone/>
            </a:pPr>
            <a:r>
              <a:rPr lang="en-US" altLang="en-US" sz="1400" b="1">
                <a:solidFill>
                  <a:srgbClr val="FFFFFF"/>
                </a:solidFill>
                <a:latin typeface="Tahoma" panose="020B0604030504040204" pitchFamily="34" charset="0"/>
              </a:rPr>
              <a:t>STT Terpadu Nurul Fikri</a:t>
            </a:r>
          </a:p>
        </p:txBody>
      </p:sp>
    </p:spTree>
    <p:extLst>
      <p:ext uri="{BB962C8B-B14F-4D97-AF65-F5344CB8AC3E}">
        <p14:creationId xmlns:p14="http://schemas.microsoft.com/office/powerpoint/2010/main" val="153132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CEE8D3-10E2-4D0B-AFC7-7069F80A50AE}" type="datetimeFigureOut">
              <a:rPr lang="en-US" smtClean="0"/>
              <a:t>9/15/2017</a:t>
            </a:fld>
            <a:endParaRPr lang="en-US"/>
          </a:p>
        </p:txBody>
      </p:sp>
      <p:sp>
        <p:nvSpPr>
          <p:cNvPr id="6" name="Slide Number Placeholder 5"/>
          <p:cNvSpPr>
            <a:spLocks noGrp="1"/>
          </p:cNvSpPr>
          <p:nvPr>
            <p:ph type="sldNum" sz="quarter" idx="12"/>
          </p:nvPr>
        </p:nvSpPr>
        <p:spPr/>
        <p:txBody>
          <a:bodyPr/>
          <a:lstStyle/>
          <a:p>
            <a:fld id="{C60BBEAF-25D8-450D-8AC1-499C90DA8336}" type="slidenum">
              <a:rPr lang="en-US" smtClean="0"/>
              <a:t>‹#›</a:t>
            </a:fld>
            <a:endParaRPr lang="en-US"/>
          </a:p>
        </p:txBody>
      </p:sp>
    </p:spTree>
    <p:extLst>
      <p:ext uri="{BB962C8B-B14F-4D97-AF65-F5344CB8AC3E}">
        <p14:creationId xmlns:p14="http://schemas.microsoft.com/office/powerpoint/2010/main" val="3406669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CEE8D3-10E2-4D0B-AFC7-7069F80A50AE}" type="datetimeFigureOut">
              <a:rPr lang="en-US" smtClean="0"/>
              <a:t>9/15/2017</a:t>
            </a:fld>
            <a:endParaRPr lang="en-US"/>
          </a:p>
        </p:txBody>
      </p:sp>
      <p:sp>
        <p:nvSpPr>
          <p:cNvPr id="7" name="Slide Number Placeholder 6"/>
          <p:cNvSpPr>
            <a:spLocks noGrp="1"/>
          </p:cNvSpPr>
          <p:nvPr>
            <p:ph type="sldNum" sz="quarter" idx="12"/>
          </p:nvPr>
        </p:nvSpPr>
        <p:spPr/>
        <p:txBody>
          <a:bodyPr/>
          <a:lstStyle/>
          <a:p>
            <a:fld id="{C60BBEAF-25D8-450D-8AC1-499C90DA8336}" type="slidenum">
              <a:rPr lang="en-US" smtClean="0"/>
              <a:t>‹#›</a:t>
            </a:fld>
            <a:endParaRPr lang="en-US"/>
          </a:p>
        </p:txBody>
      </p:sp>
    </p:spTree>
    <p:extLst>
      <p:ext uri="{BB962C8B-B14F-4D97-AF65-F5344CB8AC3E}">
        <p14:creationId xmlns:p14="http://schemas.microsoft.com/office/powerpoint/2010/main" val="2838146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CEE8D3-10E2-4D0B-AFC7-7069F80A50AE}" type="datetimeFigureOut">
              <a:rPr lang="en-US" smtClean="0"/>
              <a:t>9/15/2017</a:t>
            </a:fld>
            <a:endParaRPr lang="en-US"/>
          </a:p>
        </p:txBody>
      </p:sp>
      <p:sp>
        <p:nvSpPr>
          <p:cNvPr id="9" name="Slide Number Placeholder 8"/>
          <p:cNvSpPr>
            <a:spLocks noGrp="1"/>
          </p:cNvSpPr>
          <p:nvPr>
            <p:ph type="sldNum" sz="quarter" idx="12"/>
          </p:nvPr>
        </p:nvSpPr>
        <p:spPr/>
        <p:txBody>
          <a:bodyPr/>
          <a:lstStyle/>
          <a:p>
            <a:fld id="{C60BBEAF-25D8-450D-8AC1-499C90DA8336}" type="slidenum">
              <a:rPr lang="en-US" smtClean="0"/>
              <a:t>‹#›</a:t>
            </a:fld>
            <a:endParaRPr lang="en-US"/>
          </a:p>
        </p:txBody>
      </p:sp>
    </p:spTree>
    <p:extLst>
      <p:ext uri="{BB962C8B-B14F-4D97-AF65-F5344CB8AC3E}">
        <p14:creationId xmlns:p14="http://schemas.microsoft.com/office/powerpoint/2010/main" val="285330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CEE8D3-10E2-4D0B-AFC7-7069F80A50AE}" type="datetimeFigureOut">
              <a:rPr lang="en-US" smtClean="0"/>
              <a:t>9/15/2017</a:t>
            </a:fld>
            <a:endParaRPr lang="en-US"/>
          </a:p>
        </p:txBody>
      </p:sp>
      <p:sp>
        <p:nvSpPr>
          <p:cNvPr id="5" name="Slide Number Placeholder 4"/>
          <p:cNvSpPr>
            <a:spLocks noGrp="1"/>
          </p:cNvSpPr>
          <p:nvPr>
            <p:ph type="sldNum" sz="quarter" idx="12"/>
          </p:nvPr>
        </p:nvSpPr>
        <p:spPr/>
        <p:txBody>
          <a:bodyPr/>
          <a:lstStyle/>
          <a:p>
            <a:fld id="{C60BBEAF-25D8-450D-8AC1-499C90DA8336}" type="slidenum">
              <a:rPr lang="en-US" smtClean="0"/>
              <a:t>‹#›</a:t>
            </a:fld>
            <a:endParaRPr lang="en-US"/>
          </a:p>
        </p:txBody>
      </p:sp>
    </p:spTree>
    <p:extLst>
      <p:ext uri="{BB962C8B-B14F-4D97-AF65-F5344CB8AC3E}">
        <p14:creationId xmlns:p14="http://schemas.microsoft.com/office/powerpoint/2010/main" val="2685912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CEE8D3-10E2-4D0B-AFC7-7069F80A50AE}" type="datetimeFigureOut">
              <a:rPr lang="en-US" smtClean="0"/>
              <a:t>9/15/2017</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60BBEAF-25D8-450D-8AC1-499C90DA8336}" type="slidenum">
              <a:rPr lang="en-US" smtClean="0"/>
              <a:t>‹#›</a:t>
            </a:fld>
            <a:endParaRPr lang="en-US"/>
          </a:p>
        </p:txBody>
      </p:sp>
    </p:spTree>
    <p:extLst>
      <p:ext uri="{BB962C8B-B14F-4D97-AF65-F5344CB8AC3E}">
        <p14:creationId xmlns:p14="http://schemas.microsoft.com/office/powerpoint/2010/main" val="225906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CEE8D3-10E2-4D0B-AFC7-7069F80A50AE}" type="datetimeFigureOut">
              <a:rPr lang="en-US" smtClean="0"/>
              <a:t>9/15/2017</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60BBEAF-25D8-450D-8AC1-499C90DA8336}" type="slidenum">
              <a:rPr lang="en-US" smtClean="0"/>
              <a:t>‹#›</a:t>
            </a:fld>
            <a:endParaRPr lang="en-US"/>
          </a:p>
        </p:txBody>
      </p:sp>
    </p:spTree>
    <p:extLst>
      <p:ext uri="{BB962C8B-B14F-4D97-AF65-F5344CB8AC3E}">
        <p14:creationId xmlns:p14="http://schemas.microsoft.com/office/powerpoint/2010/main" val="3193477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CEE8D3-10E2-4D0B-AFC7-7069F80A50AE}" type="datetimeFigureOut">
              <a:rPr lang="en-US" smtClean="0"/>
              <a:t>9/15/2017</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60BBEAF-25D8-450D-8AC1-499C90DA8336}" type="slidenum">
              <a:rPr lang="en-US" smtClean="0"/>
              <a:t>‹#›</a:t>
            </a:fld>
            <a:endParaRPr lang="en-US"/>
          </a:p>
        </p:txBody>
      </p:sp>
    </p:spTree>
    <p:extLst>
      <p:ext uri="{BB962C8B-B14F-4D97-AF65-F5344CB8AC3E}">
        <p14:creationId xmlns:p14="http://schemas.microsoft.com/office/powerpoint/2010/main" val="1207237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9CEE8D3-10E2-4D0B-AFC7-7069F80A50AE}" type="datetimeFigureOut">
              <a:rPr lang="en-US" smtClean="0"/>
              <a:t>9/15/2017</a:t>
            </a:fld>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60BBEAF-25D8-450D-8AC1-499C90DA8336}" type="slidenum">
              <a:rPr lang="en-US" smtClean="0"/>
              <a:t>‹#›</a:t>
            </a:fld>
            <a:endParaRPr lang="en-US"/>
          </a:p>
        </p:txBody>
      </p:sp>
    </p:spTree>
    <p:extLst>
      <p:ext uri="{BB962C8B-B14F-4D97-AF65-F5344CB8AC3E}">
        <p14:creationId xmlns:p14="http://schemas.microsoft.com/office/powerpoint/2010/main" val="130373087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http://apu.sfn.org/images/brainbriefings/bb_Feb2003_large.jpg"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942741"/>
            <a:ext cx="6858000" cy="1424471"/>
          </a:xfrm>
        </p:spPr>
        <p:txBody>
          <a:bodyPr>
            <a:normAutofit/>
          </a:bodyPr>
          <a:lstStyle/>
          <a:p>
            <a:r>
              <a:rPr lang="en-US" sz="6000" b="1" smtClean="0">
                <a:ln w="12700" cmpd="sng">
                  <a:solidFill>
                    <a:schemeClr val="accent4"/>
                  </a:solidFill>
                  <a:prstDash val="solid"/>
                </a:ln>
                <a:solidFill>
                  <a:schemeClr val="accent4">
                    <a:lumMod val="60000"/>
                    <a:lumOff val="40000"/>
                  </a:schemeClr>
                </a:solidFill>
                <a:effectLst>
                  <a:reflection blurRad="6350" stA="55000" endA="300" endPos="45500" dir="5400000" sy="-100000" algn="bl" rotWithShape="0"/>
                </a:effectLst>
                <a:latin typeface="Aharoni" panose="02010803020104030203" pitchFamily="2" charset="-79"/>
                <a:cs typeface="Aharoni" panose="02010803020104030203" pitchFamily="2" charset="-79"/>
              </a:rPr>
              <a:t>KEAJAIBAN OTAK</a:t>
            </a:r>
            <a:endParaRPr lang="en-US" sz="6000" b="1">
              <a:ln w="12700" cmpd="sng">
                <a:solidFill>
                  <a:schemeClr val="accent4"/>
                </a:solidFill>
                <a:prstDash val="solid"/>
              </a:ln>
              <a:solidFill>
                <a:schemeClr val="accent4">
                  <a:lumMod val="60000"/>
                  <a:lumOff val="40000"/>
                </a:schemeClr>
              </a:solidFill>
              <a:effectLst>
                <a:reflection blurRad="6350" stA="55000" endA="300" endPos="45500" dir="5400000" sy="-100000" algn="bl" rotWithShape="0"/>
              </a:effectLst>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a:xfrm>
            <a:off x="1143000" y="4847908"/>
            <a:ext cx="6858000" cy="1655762"/>
          </a:xfrm>
        </p:spPr>
        <p:txBody>
          <a:bodyPr/>
          <a:lstStyle/>
          <a:p>
            <a:r>
              <a:rPr lang="en-US" smtClean="0"/>
              <a:t>Mata Kuliah </a:t>
            </a:r>
          </a:p>
          <a:p>
            <a:r>
              <a:rPr lang="en-US" b="1" smtClean="0"/>
              <a:t>Keterampilan Berpikir Kreatif</a:t>
            </a:r>
          </a:p>
          <a:p>
            <a:r>
              <a:rPr lang="en-US" i="1" smtClean="0"/>
              <a:t>Pertemuan ke-2</a:t>
            </a:r>
            <a:endParaRPr lang="en-US" i="1"/>
          </a:p>
        </p:txBody>
      </p:sp>
      <p:pic>
        <p:nvPicPr>
          <p:cNvPr id="6" name="Picture 5"/>
          <p:cNvPicPr>
            <a:picLocks noChangeAspect="1"/>
          </p:cNvPicPr>
          <p:nvPr/>
        </p:nvPicPr>
        <p:blipFill>
          <a:blip r:embed="rId2"/>
          <a:stretch>
            <a:fillRect/>
          </a:stretch>
        </p:blipFill>
        <p:spPr>
          <a:xfrm>
            <a:off x="3857625" y="1222527"/>
            <a:ext cx="1428750" cy="1343025"/>
          </a:xfrm>
          <a:prstGeom prst="rect">
            <a:avLst/>
          </a:prstGeom>
        </p:spPr>
      </p:pic>
    </p:spTree>
    <p:extLst>
      <p:ext uri="{BB962C8B-B14F-4D97-AF65-F5344CB8AC3E}">
        <p14:creationId xmlns:p14="http://schemas.microsoft.com/office/powerpoint/2010/main" val="374509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14339" name="Picture 3" descr="image00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7525" cy="6324600"/>
          </a:xfrm>
        </p:spPr>
      </p:pic>
    </p:spTree>
    <p:extLst>
      <p:ext uri="{BB962C8B-B14F-4D97-AF65-F5344CB8AC3E}">
        <p14:creationId xmlns:p14="http://schemas.microsoft.com/office/powerpoint/2010/main" val="3879286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15363" name="Picture 3" descr="image00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81000"/>
            <a:ext cx="5530850" cy="6248400"/>
          </a:xfrm>
        </p:spPr>
      </p:pic>
    </p:spTree>
    <p:extLst>
      <p:ext uri="{BB962C8B-B14F-4D97-AF65-F5344CB8AC3E}">
        <p14:creationId xmlns:p14="http://schemas.microsoft.com/office/powerpoint/2010/main" val="345888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16387" name="Picture 3" descr="image00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304800"/>
            <a:ext cx="5667375" cy="6400800"/>
          </a:xfrm>
        </p:spPr>
      </p:pic>
    </p:spTree>
    <p:extLst>
      <p:ext uri="{BB962C8B-B14F-4D97-AF65-F5344CB8AC3E}">
        <p14:creationId xmlns:p14="http://schemas.microsoft.com/office/powerpoint/2010/main" val="3420298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17411" name="Picture 3" descr="image0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9113" cy="6324600"/>
          </a:xfrm>
        </p:spPr>
      </p:pic>
    </p:spTree>
    <p:extLst>
      <p:ext uri="{BB962C8B-B14F-4D97-AF65-F5344CB8AC3E}">
        <p14:creationId xmlns:p14="http://schemas.microsoft.com/office/powerpoint/2010/main" val="37983503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18435" name="Picture 3" descr="image01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304800"/>
            <a:ext cx="5665788" cy="6400800"/>
          </a:xfrm>
        </p:spPr>
      </p:pic>
    </p:spTree>
    <p:extLst>
      <p:ext uri="{BB962C8B-B14F-4D97-AF65-F5344CB8AC3E}">
        <p14:creationId xmlns:p14="http://schemas.microsoft.com/office/powerpoint/2010/main" val="1687749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19459" name="Picture 3" descr="image01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7525" cy="6324600"/>
          </a:xfrm>
        </p:spPr>
      </p:pic>
    </p:spTree>
    <p:extLst>
      <p:ext uri="{BB962C8B-B14F-4D97-AF65-F5344CB8AC3E}">
        <p14:creationId xmlns:p14="http://schemas.microsoft.com/office/powerpoint/2010/main" val="2983039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0483" name="Picture 3" descr="image01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81000"/>
            <a:ext cx="5530850" cy="6248400"/>
          </a:xfrm>
        </p:spPr>
      </p:pic>
    </p:spTree>
    <p:extLst>
      <p:ext uri="{BB962C8B-B14F-4D97-AF65-F5344CB8AC3E}">
        <p14:creationId xmlns:p14="http://schemas.microsoft.com/office/powerpoint/2010/main" val="5146163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1507" name="Picture 3" descr="image01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9113" cy="6324600"/>
          </a:xfrm>
        </p:spPr>
      </p:pic>
    </p:spTree>
    <p:extLst>
      <p:ext uri="{BB962C8B-B14F-4D97-AF65-F5344CB8AC3E}">
        <p14:creationId xmlns:p14="http://schemas.microsoft.com/office/powerpoint/2010/main" val="5233792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2531" name="Picture 3" descr="image01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81000"/>
            <a:ext cx="5530850" cy="6248400"/>
          </a:xfrm>
        </p:spPr>
      </p:pic>
    </p:spTree>
    <p:extLst>
      <p:ext uri="{BB962C8B-B14F-4D97-AF65-F5344CB8AC3E}">
        <p14:creationId xmlns:p14="http://schemas.microsoft.com/office/powerpoint/2010/main" val="40932014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3555" name="Picture 3" descr="image01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600700" cy="6324600"/>
          </a:xfrm>
        </p:spPr>
      </p:pic>
    </p:spTree>
    <p:extLst>
      <p:ext uri="{BB962C8B-B14F-4D97-AF65-F5344CB8AC3E}">
        <p14:creationId xmlns:p14="http://schemas.microsoft.com/office/powerpoint/2010/main" val="3381420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2" name="Rectangle 6"/>
          <p:cNvSpPr>
            <a:spLocks noGrp="1" noChangeArrowheads="1"/>
          </p:cNvSpPr>
          <p:nvPr>
            <p:ph type="title"/>
          </p:nvPr>
        </p:nvSpPr>
        <p:spPr/>
        <p:txBody>
          <a:bodyPr/>
          <a:lstStyle/>
          <a:p>
            <a:pPr eaLnBrk="1" hangingPunct="1">
              <a:defRPr/>
            </a:pPr>
            <a:r>
              <a:rPr lang="en-US" smtClean="0"/>
              <a:t>Perangkat Belajar pd Manusia</a:t>
            </a:r>
          </a:p>
        </p:txBody>
      </p:sp>
      <p:sp>
        <p:nvSpPr>
          <p:cNvPr id="91143" name="Rectangle 7"/>
          <p:cNvSpPr>
            <a:spLocks noGrp="1" noChangeArrowheads="1"/>
          </p:cNvSpPr>
          <p:nvPr>
            <p:ph type="body" idx="1"/>
          </p:nvPr>
        </p:nvSpPr>
        <p:spPr/>
        <p:txBody>
          <a:bodyPr/>
          <a:lstStyle/>
          <a:p>
            <a:pPr eaLnBrk="1" hangingPunct="1">
              <a:defRPr/>
            </a:pPr>
            <a:r>
              <a:rPr lang="en-US" smtClean="0"/>
              <a:t>Tubuh (fisik dan nonfisik) adalah suatu kesatuan yang integral dari milyaran sel </a:t>
            </a:r>
            <a:r>
              <a:rPr lang="en-US" smtClean="0">
                <a:sym typeface="Wingdings" pitchFamily="2" charset="2"/>
              </a:rPr>
              <a:t> jaringan  organ  sistem</a:t>
            </a:r>
          </a:p>
          <a:p>
            <a:pPr eaLnBrk="1" hangingPunct="1">
              <a:defRPr/>
            </a:pPr>
            <a:r>
              <a:rPr lang="en-US" smtClean="0">
                <a:sym typeface="Wingdings" pitchFamily="2" charset="2"/>
              </a:rPr>
              <a:t>Perangkat yang berperanan langsung adalah panca indera terutama indera audio-visual</a:t>
            </a:r>
          </a:p>
          <a:p>
            <a:pPr eaLnBrk="1" hangingPunct="1">
              <a:defRPr/>
            </a:pPr>
            <a:r>
              <a:rPr lang="en-US" smtClean="0">
                <a:sym typeface="Wingdings" pitchFamily="2" charset="2"/>
              </a:rPr>
              <a:t>Sentral koordinasi panca indera dan semua perangkat tubuh  otak</a:t>
            </a:r>
            <a:endParaRPr lang="en-US" smtClean="0"/>
          </a:p>
        </p:txBody>
      </p:sp>
    </p:spTree>
    <p:extLst>
      <p:ext uri="{BB962C8B-B14F-4D97-AF65-F5344CB8AC3E}">
        <p14:creationId xmlns:p14="http://schemas.microsoft.com/office/powerpoint/2010/main" val="2916974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4579" name="Picture 3" descr="image01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7525" cy="6324600"/>
          </a:xfrm>
        </p:spPr>
      </p:pic>
    </p:spTree>
    <p:extLst>
      <p:ext uri="{BB962C8B-B14F-4D97-AF65-F5344CB8AC3E}">
        <p14:creationId xmlns:p14="http://schemas.microsoft.com/office/powerpoint/2010/main" val="176311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5603" name="Picture 3" descr="image01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7525" cy="6324600"/>
          </a:xfrm>
        </p:spPr>
      </p:pic>
    </p:spTree>
    <p:extLst>
      <p:ext uri="{BB962C8B-B14F-4D97-AF65-F5344CB8AC3E}">
        <p14:creationId xmlns:p14="http://schemas.microsoft.com/office/powerpoint/2010/main" val="10255481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6627" name="Picture 3" descr="image01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7525" cy="6324600"/>
          </a:xfrm>
        </p:spPr>
      </p:pic>
    </p:spTree>
    <p:extLst>
      <p:ext uri="{BB962C8B-B14F-4D97-AF65-F5344CB8AC3E}">
        <p14:creationId xmlns:p14="http://schemas.microsoft.com/office/powerpoint/2010/main" val="616846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7651" name="Picture 3" descr="image02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304800"/>
            <a:ext cx="5597525" cy="6324600"/>
          </a:xfrm>
        </p:spPr>
      </p:pic>
    </p:spTree>
    <p:extLst>
      <p:ext uri="{BB962C8B-B14F-4D97-AF65-F5344CB8AC3E}">
        <p14:creationId xmlns:p14="http://schemas.microsoft.com/office/powerpoint/2010/main" val="3076869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8675" name="Picture 3" descr="image02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81000"/>
            <a:ext cx="5597525" cy="6324600"/>
          </a:xfrm>
        </p:spPr>
      </p:pic>
    </p:spTree>
    <p:extLst>
      <p:ext uri="{BB962C8B-B14F-4D97-AF65-F5344CB8AC3E}">
        <p14:creationId xmlns:p14="http://schemas.microsoft.com/office/powerpoint/2010/main" val="36248002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29699" name="Picture 3" descr="image02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9113" cy="6324600"/>
          </a:xfrm>
        </p:spPr>
      </p:pic>
    </p:spTree>
    <p:extLst>
      <p:ext uri="{BB962C8B-B14F-4D97-AF65-F5344CB8AC3E}">
        <p14:creationId xmlns:p14="http://schemas.microsoft.com/office/powerpoint/2010/main" val="452148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0723" name="Picture 3" descr="image02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9113" cy="6324600"/>
          </a:xfrm>
        </p:spPr>
      </p:pic>
    </p:spTree>
    <p:extLst>
      <p:ext uri="{BB962C8B-B14F-4D97-AF65-F5344CB8AC3E}">
        <p14:creationId xmlns:p14="http://schemas.microsoft.com/office/powerpoint/2010/main" val="35266334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1747" name="Picture 3" descr="image02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600700" cy="6324600"/>
          </a:xfrm>
        </p:spPr>
      </p:pic>
    </p:spTree>
    <p:extLst>
      <p:ext uri="{BB962C8B-B14F-4D97-AF65-F5344CB8AC3E}">
        <p14:creationId xmlns:p14="http://schemas.microsoft.com/office/powerpoint/2010/main" val="32049384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2771" name="Picture 3" descr="image02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304800"/>
            <a:ext cx="5600700" cy="6324600"/>
          </a:xfrm>
        </p:spPr>
      </p:pic>
    </p:spTree>
    <p:extLst>
      <p:ext uri="{BB962C8B-B14F-4D97-AF65-F5344CB8AC3E}">
        <p14:creationId xmlns:p14="http://schemas.microsoft.com/office/powerpoint/2010/main" val="25628108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3795" name="Picture 3" descr="image02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66988" y="304800"/>
            <a:ext cx="5599112" cy="6324600"/>
          </a:xfrm>
        </p:spPr>
      </p:pic>
    </p:spTree>
    <p:extLst>
      <p:ext uri="{BB962C8B-B14F-4D97-AF65-F5344CB8AC3E}">
        <p14:creationId xmlns:p14="http://schemas.microsoft.com/office/powerpoint/2010/main" val="3038824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pPr>
              <a:defRPr/>
            </a:pPr>
            <a:r>
              <a:rPr lang="en-US" dirty="0" smtClean="0"/>
              <a:t>PEMBELAJARAN</a:t>
            </a:r>
            <a:br>
              <a:rPr lang="en-US" dirty="0" smtClean="0"/>
            </a:br>
            <a:r>
              <a:rPr lang="en-US" dirty="0" smtClean="0"/>
              <a:t/>
            </a:r>
            <a:br>
              <a:rPr lang="en-US" dirty="0" smtClean="0"/>
            </a:br>
            <a:r>
              <a:rPr lang="en-US" dirty="0" err="1" smtClean="0">
                <a:solidFill>
                  <a:srgbClr val="FFFF00"/>
                </a:solidFill>
              </a:rPr>
              <a:t>Otak</a:t>
            </a:r>
            <a:r>
              <a:rPr lang="en-US" dirty="0" smtClean="0">
                <a:solidFill>
                  <a:srgbClr val="FFFF00"/>
                </a:solidFill>
              </a:rPr>
              <a:t> </a:t>
            </a:r>
            <a:r>
              <a:rPr lang="en-US" dirty="0" smtClean="0">
                <a:solidFill>
                  <a:srgbClr val="FFFF00"/>
                </a:solidFill>
                <a:sym typeface="Wingdings" pitchFamily="2" charset="2"/>
              </a:rPr>
              <a:t></a:t>
            </a:r>
            <a:r>
              <a:rPr lang="en-US" dirty="0" err="1" smtClean="0">
                <a:solidFill>
                  <a:srgbClr val="FFFF00"/>
                </a:solidFill>
              </a:rPr>
              <a:t>sentral</a:t>
            </a:r>
            <a:r>
              <a:rPr lang="en-US" dirty="0" smtClean="0">
                <a:solidFill>
                  <a:srgbClr val="FFFF00"/>
                </a:solidFill>
              </a:rPr>
              <a:t> </a:t>
            </a:r>
            <a:r>
              <a:rPr lang="en-US" dirty="0" err="1" smtClean="0">
                <a:solidFill>
                  <a:srgbClr val="FFFF00"/>
                </a:solidFill>
              </a:rPr>
              <a:t>koordinasi</a:t>
            </a:r>
            <a:r>
              <a:rPr lang="en-US" dirty="0" smtClean="0">
                <a:solidFill>
                  <a:srgbClr val="FFFF00"/>
                </a:solidFill>
              </a:rPr>
              <a:t/>
            </a:r>
            <a:br>
              <a:rPr lang="en-US" dirty="0" smtClean="0">
                <a:solidFill>
                  <a:srgbClr val="FFFF00"/>
                </a:solidFill>
              </a:rPr>
            </a:br>
            <a:r>
              <a:rPr lang="en-US" dirty="0" err="1" smtClean="0">
                <a:solidFill>
                  <a:srgbClr val="FFFF00"/>
                </a:solidFill>
              </a:rPr>
              <a:t>Berfikir</a:t>
            </a:r>
            <a:r>
              <a:rPr lang="en-US" dirty="0" smtClean="0">
                <a:solidFill>
                  <a:srgbClr val="FFFF00"/>
                </a:solidFill>
              </a:rPr>
              <a:t> </a:t>
            </a:r>
            <a:r>
              <a:rPr lang="en-US" dirty="0" smtClean="0">
                <a:solidFill>
                  <a:srgbClr val="FFFF00"/>
                </a:solidFill>
                <a:sym typeface="Wingdings" pitchFamily="2" charset="2"/>
              </a:rPr>
              <a:t> Proses</a:t>
            </a:r>
            <a:br>
              <a:rPr lang="en-US" dirty="0" smtClean="0">
                <a:solidFill>
                  <a:srgbClr val="FFFF00"/>
                </a:solidFill>
                <a:sym typeface="Wingdings" pitchFamily="2" charset="2"/>
              </a:rPr>
            </a:br>
            <a:r>
              <a:rPr lang="en-US" dirty="0" err="1" smtClean="0">
                <a:solidFill>
                  <a:srgbClr val="FFFF00"/>
                </a:solidFill>
                <a:sym typeface="Wingdings" pitchFamily="2" charset="2"/>
              </a:rPr>
              <a:t>Pendapat</a:t>
            </a:r>
            <a:r>
              <a:rPr lang="en-US" dirty="0" smtClean="0">
                <a:solidFill>
                  <a:srgbClr val="FFFF00"/>
                </a:solidFill>
                <a:sym typeface="Wingdings" pitchFamily="2" charset="2"/>
              </a:rPr>
              <a:t>  </a:t>
            </a:r>
            <a:r>
              <a:rPr lang="en-US" dirty="0" err="1" smtClean="0">
                <a:solidFill>
                  <a:srgbClr val="FFFF00"/>
                </a:solidFill>
                <a:sym typeface="Wingdings" pitchFamily="2" charset="2"/>
              </a:rPr>
              <a:t>Produk</a:t>
            </a:r>
            <a:endParaRPr lang="en-US" dirty="0">
              <a:solidFill>
                <a:srgbClr val="FFFF00"/>
              </a:solidFill>
            </a:endParaRPr>
          </a:p>
        </p:txBody>
      </p:sp>
      <p:sp>
        <p:nvSpPr>
          <p:cNvPr id="3" name="Subtitle 2"/>
          <p:cNvSpPr>
            <a:spLocks noGrp="1"/>
          </p:cNvSpPr>
          <p:nvPr>
            <p:ph type="subTitle" sz="quarter" idx="1"/>
          </p:nvPr>
        </p:nvSpPr>
        <p:spPr/>
        <p:txBody>
          <a:bodyPr/>
          <a:lstStyle/>
          <a:p>
            <a:pPr>
              <a:defRPr/>
            </a:pPr>
            <a:endParaRPr lang="en-US" dirty="0"/>
          </a:p>
        </p:txBody>
      </p:sp>
    </p:spTree>
    <p:extLst>
      <p:ext uri="{BB962C8B-B14F-4D97-AF65-F5344CB8AC3E}">
        <p14:creationId xmlns:p14="http://schemas.microsoft.com/office/powerpoint/2010/main" val="6750967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4819" name="Picture 3" descr="image02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381000"/>
            <a:ext cx="5530850" cy="6248400"/>
          </a:xfrm>
        </p:spPr>
      </p:pic>
    </p:spTree>
    <p:extLst>
      <p:ext uri="{BB962C8B-B14F-4D97-AF65-F5344CB8AC3E}">
        <p14:creationId xmlns:p14="http://schemas.microsoft.com/office/powerpoint/2010/main" val="9882100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5843" name="Picture 3" descr="image02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44763" y="381000"/>
            <a:ext cx="5530850" cy="6248400"/>
          </a:xfrm>
        </p:spPr>
      </p:pic>
    </p:spTree>
    <p:extLst>
      <p:ext uri="{BB962C8B-B14F-4D97-AF65-F5344CB8AC3E}">
        <p14:creationId xmlns:p14="http://schemas.microsoft.com/office/powerpoint/2010/main" val="14509650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6867" name="Picture 3" descr="image02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667375" cy="6400800"/>
          </a:xfrm>
        </p:spPr>
      </p:pic>
    </p:spTree>
    <p:extLst>
      <p:ext uri="{BB962C8B-B14F-4D97-AF65-F5344CB8AC3E}">
        <p14:creationId xmlns:p14="http://schemas.microsoft.com/office/powerpoint/2010/main" val="27035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7891" name="Picture 3" descr="image03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7525" cy="6324600"/>
          </a:xfrm>
        </p:spPr>
      </p:pic>
    </p:spTree>
    <p:extLst>
      <p:ext uri="{BB962C8B-B14F-4D97-AF65-F5344CB8AC3E}">
        <p14:creationId xmlns:p14="http://schemas.microsoft.com/office/powerpoint/2010/main" val="10534080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8915" name="Picture 3" descr="image03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304800"/>
            <a:ext cx="5597525" cy="6324600"/>
          </a:xfrm>
        </p:spPr>
      </p:pic>
    </p:spTree>
    <p:extLst>
      <p:ext uri="{BB962C8B-B14F-4D97-AF65-F5344CB8AC3E}">
        <p14:creationId xmlns:p14="http://schemas.microsoft.com/office/powerpoint/2010/main" val="19523733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39939" name="Picture 3" descr="image00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600700" cy="6324600"/>
          </a:xfrm>
        </p:spPr>
      </p:pic>
    </p:spTree>
    <p:extLst>
      <p:ext uri="{BB962C8B-B14F-4D97-AF65-F5344CB8AC3E}">
        <p14:creationId xmlns:p14="http://schemas.microsoft.com/office/powerpoint/2010/main" val="22003852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40963" name="Picture 3" descr="image00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9113" cy="6324600"/>
          </a:xfrm>
        </p:spPr>
      </p:pic>
    </p:spTree>
    <p:extLst>
      <p:ext uri="{BB962C8B-B14F-4D97-AF65-F5344CB8AC3E}">
        <p14:creationId xmlns:p14="http://schemas.microsoft.com/office/powerpoint/2010/main" val="22832979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41987" name="Picture 3" descr="image00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7525" cy="6324600"/>
          </a:xfrm>
        </p:spPr>
      </p:pic>
    </p:spTree>
    <p:extLst>
      <p:ext uri="{BB962C8B-B14F-4D97-AF65-F5344CB8AC3E}">
        <p14:creationId xmlns:p14="http://schemas.microsoft.com/office/powerpoint/2010/main" val="4552613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sp>
        <p:nvSpPr>
          <p:cNvPr id="48131" name="Rectangle 3"/>
          <p:cNvSpPr>
            <a:spLocks noGrp="1" noChangeArrowheads="1"/>
          </p:cNvSpPr>
          <p:nvPr>
            <p:ph idx="1"/>
          </p:nvPr>
        </p:nvSpPr>
        <p:spPr/>
        <p:txBody>
          <a:bodyPr/>
          <a:lstStyle/>
          <a:p>
            <a:pPr eaLnBrk="1" hangingPunct="1">
              <a:defRPr/>
            </a:pPr>
            <a:endParaRPr lang="en-US" smtClean="0"/>
          </a:p>
        </p:txBody>
      </p:sp>
      <p:pic>
        <p:nvPicPr>
          <p:cNvPr id="43012" name="Picture 4" descr="Pictur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04800"/>
            <a:ext cx="60198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44670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fontAlgn="auto" hangingPunct="1">
              <a:spcAft>
                <a:spcPts val="0"/>
              </a:spcAft>
              <a:defRPr/>
            </a:pPr>
            <a:r>
              <a:rPr lang="en-US">
                <a:solidFill>
                  <a:schemeClr val="tx2">
                    <a:satMod val="200000"/>
                  </a:schemeClr>
                </a:solidFill>
              </a:rPr>
              <a:t>What is the TRUTH?</a:t>
            </a:r>
          </a:p>
        </p:txBody>
      </p:sp>
      <p:sp>
        <p:nvSpPr>
          <p:cNvPr id="49155" name="Rectangle 3"/>
          <p:cNvSpPr>
            <a:spLocks noGrp="1" noChangeArrowheads="1"/>
          </p:cNvSpPr>
          <p:nvPr>
            <p:ph idx="1"/>
          </p:nvPr>
        </p:nvSpPr>
        <p:spPr/>
        <p:txBody>
          <a:bodyPr/>
          <a:lstStyle/>
          <a:p>
            <a:pPr marL="571500" indent="-571500" eaLnBrk="1" hangingPunct="1">
              <a:buFont typeface="Times"/>
              <a:buAutoNum type="arabicPeriod"/>
              <a:defRPr/>
            </a:pPr>
            <a:r>
              <a:rPr lang="en-US" smtClean="0"/>
              <a:t>The Chicken is a part of the Universe?</a:t>
            </a:r>
          </a:p>
          <a:p>
            <a:pPr marL="571500" indent="-571500" eaLnBrk="1" hangingPunct="1">
              <a:buFont typeface="Times"/>
              <a:buAutoNum type="arabicPeriod"/>
              <a:defRPr/>
            </a:pPr>
            <a:endParaRPr lang="en-US" smtClean="0"/>
          </a:p>
          <a:p>
            <a:pPr marL="571500" indent="-571500" eaLnBrk="1" hangingPunct="1">
              <a:buFont typeface="Times"/>
              <a:buAutoNum type="arabicPeriod"/>
              <a:defRPr/>
            </a:pPr>
            <a:r>
              <a:rPr lang="en-US" smtClean="0"/>
              <a:t>The Universe is  a part of the Chicken?</a:t>
            </a:r>
          </a:p>
          <a:p>
            <a:pPr marL="571500" indent="-571500" eaLnBrk="1" hangingPunct="1">
              <a:buFont typeface="Times"/>
              <a:buAutoNum type="arabicPeriod"/>
              <a:defRPr/>
            </a:pPr>
            <a:endParaRPr lang="en-US" smtClean="0"/>
          </a:p>
          <a:p>
            <a:pPr marL="571500" indent="-571500" eaLnBrk="1" hangingPunct="1">
              <a:buFont typeface="Times"/>
              <a:buAutoNum type="arabicPeriod"/>
              <a:defRPr/>
            </a:pPr>
            <a:r>
              <a:rPr lang="en-US" smtClean="0"/>
              <a:t>All of the above?</a:t>
            </a:r>
          </a:p>
        </p:txBody>
      </p:sp>
    </p:spTree>
    <p:extLst>
      <p:ext uri="{BB962C8B-B14F-4D97-AF65-F5344CB8AC3E}">
        <p14:creationId xmlns:p14="http://schemas.microsoft.com/office/powerpoint/2010/main" val="40663835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fontAlgn="auto" hangingPunct="1">
              <a:spcAft>
                <a:spcPts val="0"/>
              </a:spcAft>
              <a:defRPr/>
            </a:pPr>
            <a:r>
              <a:rPr lang="en-US"/>
              <a:t>Life From Many Angles</a:t>
            </a:r>
          </a:p>
        </p:txBody>
      </p:sp>
      <p:sp>
        <p:nvSpPr>
          <p:cNvPr id="13315" name="Rectangle 3"/>
          <p:cNvSpPr>
            <a:spLocks noGrp="1" noChangeArrowheads="1"/>
          </p:cNvSpPr>
          <p:nvPr>
            <p:ph idx="1"/>
          </p:nvPr>
        </p:nvSpPr>
        <p:spPr/>
        <p:txBody>
          <a:bodyPr/>
          <a:lstStyle/>
          <a:p>
            <a:pPr lvl="1" eaLnBrk="1" hangingPunct="1">
              <a:defRPr/>
            </a:pPr>
            <a:r>
              <a:rPr lang="en-US" smtClean="0"/>
              <a:t>Is there only one way to see things?</a:t>
            </a:r>
          </a:p>
          <a:p>
            <a:pPr lvl="1" eaLnBrk="1" hangingPunct="1">
              <a:defRPr/>
            </a:pPr>
            <a:r>
              <a:rPr lang="en-US" smtClean="0"/>
              <a:t>Is there only one TRUTH?</a:t>
            </a:r>
          </a:p>
          <a:p>
            <a:pPr lvl="1" eaLnBrk="1" hangingPunct="1">
              <a:defRPr/>
            </a:pPr>
            <a:r>
              <a:rPr lang="en-US" smtClean="0"/>
              <a:t>How can we develop multiple perspectives?</a:t>
            </a:r>
          </a:p>
          <a:p>
            <a:pPr lvl="1" eaLnBrk="1" hangingPunct="1">
              <a:defRPr/>
            </a:pPr>
            <a:endParaRPr lang="en-US" smtClean="0"/>
          </a:p>
          <a:p>
            <a:pPr lvl="1" eaLnBrk="1" hangingPunct="1">
              <a:defRPr/>
            </a:pPr>
            <a:endParaRPr lang="en-US" smtClean="0"/>
          </a:p>
          <a:p>
            <a:pPr eaLnBrk="1" hangingPunct="1">
              <a:defRPr/>
            </a:pPr>
            <a:r>
              <a:rPr lang="en-US" sz="2200" smtClean="0"/>
              <a:t>From </a:t>
            </a:r>
            <a:r>
              <a:rPr lang="en-US" sz="2200" u="sng" smtClean="0"/>
              <a:t>Zoom</a:t>
            </a:r>
            <a:r>
              <a:rPr lang="en-US" sz="2200" smtClean="0"/>
              <a:t>, an illustrated book (1995) by Istvan Banyai,  Hungarian artist</a:t>
            </a:r>
            <a:endParaRPr lang="en-US" sz="2500" smtClean="0"/>
          </a:p>
          <a:p>
            <a:pPr lvl="1" eaLnBrk="1" hangingPunct="1">
              <a:defRPr/>
            </a:pPr>
            <a:endParaRPr lang="en-US" sz="2000" smtClean="0"/>
          </a:p>
        </p:txBody>
      </p:sp>
    </p:spTree>
    <p:extLst>
      <p:ext uri="{BB962C8B-B14F-4D97-AF65-F5344CB8AC3E}">
        <p14:creationId xmlns:p14="http://schemas.microsoft.com/office/powerpoint/2010/main" val="3910281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fontAlgn="auto" hangingPunct="1">
              <a:spcAft>
                <a:spcPts val="0"/>
              </a:spcAft>
              <a:defRPr/>
            </a:pPr>
            <a:r>
              <a:rPr lang="en-US">
                <a:solidFill>
                  <a:schemeClr val="tx2">
                    <a:satMod val="200000"/>
                  </a:schemeClr>
                </a:solidFill>
              </a:rPr>
              <a:t>Systems Thinking</a:t>
            </a:r>
          </a:p>
        </p:txBody>
      </p:sp>
      <p:sp>
        <p:nvSpPr>
          <p:cNvPr id="50179" name="Rectangle 3"/>
          <p:cNvSpPr>
            <a:spLocks noGrp="1" noChangeArrowheads="1"/>
          </p:cNvSpPr>
          <p:nvPr>
            <p:ph idx="1"/>
          </p:nvPr>
        </p:nvSpPr>
        <p:spPr/>
        <p:txBody>
          <a:bodyPr/>
          <a:lstStyle/>
          <a:p>
            <a:pPr eaLnBrk="1" hangingPunct="1">
              <a:defRPr/>
            </a:pPr>
            <a:r>
              <a:rPr lang="en-US" sz="3900" smtClean="0"/>
              <a:t>In a System, there is no outside</a:t>
            </a:r>
          </a:p>
          <a:p>
            <a:pPr algn="ctr" eaLnBrk="1" hangingPunct="1">
              <a:defRPr/>
            </a:pPr>
            <a:endParaRPr lang="en-US" sz="3900" smtClean="0"/>
          </a:p>
          <a:p>
            <a:pPr eaLnBrk="1" hangingPunct="1">
              <a:defRPr/>
            </a:pPr>
            <a:r>
              <a:rPr lang="en-US" sz="3900" smtClean="0"/>
              <a:t>Everything is connected to everything else</a:t>
            </a:r>
          </a:p>
        </p:txBody>
      </p:sp>
    </p:spTree>
    <p:extLst>
      <p:ext uri="{BB962C8B-B14F-4D97-AF65-F5344CB8AC3E}">
        <p14:creationId xmlns:p14="http://schemas.microsoft.com/office/powerpoint/2010/main" val="20074072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316567" cy="1325563"/>
          </a:xfrm>
        </p:spPr>
        <p:txBody>
          <a:bodyPr>
            <a:normAutofit/>
          </a:bodyPr>
          <a:lstStyle/>
          <a:p>
            <a:pPr>
              <a:defRPr/>
            </a:pPr>
            <a:r>
              <a:rPr lang="en-US" sz="3200" dirty="0" smtClean="0">
                <a:solidFill>
                  <a:srgbClr val="FFFF00"/>
                </a:solidFill>
              </a:rPr>
              <a:t>KETIDAK TERBATASAN OTAK MANUSIA</a:t>
            </a:r>
            <a:endParaRPr lang="en-US" sz="3200" dirty="0">
              <a:solidFill>
                <a:srgbClr val="FFFF00"/>
              </a:solidFill>
            </a:endParaRPr>
          </a:p>
        </p:txBody>
      </p:sp>
      <p:sp>
        <p:nvSpPr>
          <p:cNvPr id="3" name="Content Placeholder 2"/>
          <p:cNvSpPr>
            <a:spLocks noGrp="1"/>
          </p:cNvSpPr>
          <p:nvPr>
            <p:ph idx="1"/>
          </p:nvPr>
        </p:nvSpPr>
        <p:spPr>
          <a:ln>
            <a:solidFill>
              <a:schemeClr val="accent1"/>
            </a:solidFill>
          </a:ln>
        </p:spPr>
        <p:txBody>
          <a:bodyPr/>
          <a:lstStyle/>
          <a:p>
            <a:pPr>
              <a:buFont typeface="Wingdings" pitchFamily="2" charset="2"/>
              <a:buChar char="v"/>
              <a:defRPr/>
            </a:pPr>
            <a:r>
              <a:rPr lang="en-US" sz="2800" dirty="0" err="1" smtClean="0"/>
              <a:t>Manusia</a:t>
            </a:r>
            <a:r>
              <a:rPr lang="en-US" sz="2800" dirty="0" smtClean="0"/>
              <a:t> </a:t>
            </a:r>
            <a:r>
              <a:rPr lang="en-US" sz="2800" dirty="0" err="1" smtClean="0"/>
              <a:t>adalah</a:t>
            </a:r>
            <a:r>
              <a:rPr lang="en-US" sz="2800" dirty="0" smtClean="0"/>
              <a:t> </a:t>
            </a:r>
            <a:r>
              <a:rPr lang="en-US" sz="2800" dirty="0" err="1" smtClean="0"/>
              <a:t>makhluk</a:t>
            </a:r>
            <a:r>
              <a:rPr lang="en-US" sz="2800" dirty="0" smtClean="0"/>
              <a:t> paling </a:t>
            </a:r>
            <a:r>
              <a:rPr lang="en-US" sz="2800" dirty="0" err="1" smtClean="0"/>
              <a:t>mulia</a:t>
            </a:r>
            <a:r>
              <a:rPr lang="en-US" sz="2800" dirty="0" smtClean="0"/>
              <a:t> </a:t>
            </a:r>
            <a:r>
              <a:rPr lang="en-US" sz="2800" dirty="0" err="1" smtClean="0"/>
              <a:t>dari</a:t>
            </a:r>
            <a:r>
              <a:rPr lang="en-US" sz="2800" dirty="0" smtClean="0"/>
              <a:t> </a:t>
            </a:r>
            <a:r>
              <a:rPr lang="en-US" sz="2800" dirty="0" err="1" smtClean="0"/>
              <a:t>semua</a:t>
            </a:r>
            <a:r>
              <a:rPr lang="en-US" sz="2800" dirty="0" smtClean="0"/>
              <a:t> </a:t>
            </a:r>
            <a:r>
              <a:rPr lang="en-US" sz="2800" dirty="0" err="1" smtClean="0"/>
              <a:t>ciptaan</a:t>
            </a:r>
            <a:r>
              <a:rPr lang="en-US" sz="2800" dirty="0" smtClean="0"/>
              <a:t> </a:t>
            </a:r>
            <a:r>
              <a:rPr lang="en-US" sz="2800" dirty="0" err="1" smtClean="0"/>
              <a:t>Tuhan</a:t>
            </a:r>
            <a:r>
              <a:rPr lang="en-US" sz="2800" dirty="0" smtClean="0"/>
              <a:t>, </a:t>
            </a:r>
            <a:r>
              <a:rPr lang="en-US" sz="2800" dirty="0" err="1" smtClean="0"/>
              <a:t>sebab</a:t>
            </a:r>
            <a:r>
              <a:rPr lang="en-US" sz="2800" dirty="0" smtClean="0"/>
              <a:t> </a:t>
            </a:r>
            <a:r>
              <a:rPr lang="en-US" sz="2800" dirty="0" err="1" smtClean="0"/>
              <a:t>dikaruniai</a:t>
            </a:r>
            <a:r>
              <a:rPr lang="en-US" sz="2800" dirty="0" smtClean="0"/>
              <a:t> </a:t>
            </a:r>
            <a:r>
              <a:rPr lang="en-US" sz="2800" dirty="0" err="1" smtClean="0"/>
              <a:t>dengan</a:t>
            </a:r>
            <a:r>
              <a:rPr lang="en-US" sz="2800" dirty="0" smtClean="0"/>
              <a:t> </a:t>
            </a:r>
            <a:r>
              <a:rPr lang="en-US" sz="2800" dirty="0" err="1" smtClean="0"/>
              <a:t>akal</a:t>
            </a:r>
            <a:r>
              <a:rPr lang="en-US" sz="2800" dirty="0" smtClean="0"/>
              <a:t> </a:t>
            </a:r>
            <a:r>
              <a:rPr lang="en-US" sz="2800" dirty="0" err="1" smtClean="0"/>
              <a:t>budi</a:t>
            </a:r>
            <a:r>
              <a:rPr lang="en-US" sz="2800" dirty="0" smtClean="0"/>
              <a:t>.</a:t>
            </a:r>
          </a:p>
          <a:p>
            <a:pPr>
              <a:buFont typeface="Wingdings" pitchFamily="2" charset="2"/>
              <a:buChar char="v"/>
              <a:defRPr/>
            </a:pPr>
            <a:r>
              <a:rPr lang="en-US" sz="2800" dirty="0" err="1" smtClean="0"/>
              <a:t>Otak</a:t>
            </a:r>
            <a:r>
              <a:rPr lang="en-US" sz="2800" dirty="0" smtClean="0"/>
              <a:t> </a:t>
            </a:r>
            <a:r>
              <a:rPr lang="en-US" sz="2800" dirty="0" err="1" smtClean="0"/>
              <a:t>manusia</a:t>
            </a:r>
            <a:r>
              <a:rPr lang="en-US" sz="2800" dirty="0" smtClean="0"/>
              <a:t> normal </a:t>
            </a:r>
            <a:r>
              <a:rPr lang="en-US" sz="2800" dirty="0" err="1" smtClean="0"/>
              <a:t>terdiri</a:t>
            </a:r>
            <a:r>
              <a:rPr lang="en-US" sz="2800" dirty="0" smtClean="0"/>
              <a:t> </a:t>
            </a:r>
            <a:r>
              <a:rPr lang="en-US" sz="2800" dirty="0" err="1" smtClean="0"/>
              <a:t>dari</a:t>
            </a:r>
            <a:r>
              <a:rPr lang="en-US" sz="2800" dirty="0" smtClean="0"/>
              <a:t> 1.000.000.000.000 </a:t>
            </a:r>
            <a:r>
              <a:rPr lang="en-US" sz="2800" dirty="0" err="1" smtClean="0"/>
              <a:t>sel</a:t>
            </a:r>
            <a:r>
              <a:rPr lang="en-US" sz="2800" dirty="0" smtClean="0"/>
              <a:t> (</a:t>
            </a:r>
            <a:r>
              <a:rPr lang="en-US" sz="2800" dirty="0" smtClean="0">
                <a:solidFill>
                  <a:srgbClr val="FFFF00"/>
                </a:solidFill>
              </a:rPr>
              <a:t>1 </a:t>
            </a:r>
            <a:r>
              <a:rPr lang="en-US" sz="2800" dirty="0" err="1" smtClean="0">
                <a:solidFill>
                  <a:srgbClr val="FFFF00"/>
                </a:solidFill>
              </a:rPr>
              <a:t>triliun</a:t>
            </a:r>
            <a:r>
              <a:rPr lang="en-US" sz="2800" dirty="0" smtClean="0">
                <a:solidFill>
                  <a:srgbClr val="FFFF00"/>
                </a:solidFill>
              </a:rPr>
              <a:t> </a:t>
            </a:r>
            <a:r>
              <a:rPr lang="en-US" sz="2800" dirty="0" err="1" smtClean="0">
                <a:solidFill>
                  <a:srgbClr val="FFFF00"/>
                </a:solidFill>
              </a:rPr>
              <a:t>sel</a:t>
            </a:r>
            <a:r>
              <a:rPr lang="en-US" sz="2800" dirty="0" smtClean="0">
                <a:solidFill>
                  <a:srgbClr val="FFFF00"/>
                </a:solidFill>
              </a:rPr>
              <a:t> </a:t>
            </a:r>
            <a:r>
              <a:rPr lang="en-US" sz="2800" dirty="0" err="1" smtClean="0">
                <a:solidFill>
                  <a:srgbClr val="FFFF00"/>
                </a:solidFill>
              </a:rPr>
              <a:t>otak</a:t>
            </a:r>
            <a:r>
              <a:rPr lang="en-US" sz="2800" dirty="0" smtClean="0"/>
              <a:t>), yang </a:t>
            </a:r>
            <a:r>
              <a:rPr lang="en-US" sz="2800" dirty="0" err="1" smtClean="0"/>
              <a:t>di</a:t>
            </a:r>
            <a:r>
              <a:rPr lang="en-US" sz="2800" dirty="0" smtClean="0"/>
              <a:t> </a:t>
            </a:r>
            <a:r>
              <a:rPr lang="en-US" sz="2800" dirty="0" err="1" smtClean="0"/>
              <a:t>antaranya</a:t>
            </a:r>
            <a:r>
              <a:rPr lang="en-US" sz="2800" dirty="0" smtClean="0"/>
              <a:t> </a:t>
            </a:r>
            <a:r>
              <a:rPr lang="en-US" sz="2800" dirty="0" err="1" smtClean="0"/>
              <a:t>terdiri</a:t>
            </a:r>
            <a:r>
              <a:rPr lang="en-US" sz="2800" dirty="0" smtClean="0"/>
              <a:t> </a:t>
            </a:r>
            <a:r>
              <a:rPr lang="en-US" sz="2800" dirty="0" err="1" smtClean="0"/>
              <a:t>dari</a:t>
            </a:r>
            <a:r>
              <a:rPr lang="en-US" sz="2800" dirty="0" smtClean="0"/>
              <a:t> 100.000.000.000 neuron yang </a:t>
            </a:r>
            <a:r>
              <a:rPr lang="en-US" sz="2800" dirty="0" err="1" smtClean="0"/>
              <a:t>masing-masing</a:t>
            </a:r>
            <a:r>
              <a:rPr lang="en-US" sz="2800" dirty="0" smtClean="0"/>
              <a:t> </a:t>
            </a:r>
            <a:r>
              <a:rPr lang="en-US" sz="2800" dirty="0" err="1" smtClean="0"/>
              <a:t>membentuk</a:t>
            </a:r>
            <a:r>
              <a:rPr lang="en-US" sz="2800" dirty="0" smtClean="0"/>
              <a:t> </a:t>
            </a:r>
            <a:r>
              <a:rPr lang="en-US" sz="2800" dirty="0" err="1" smtClean="0"/>
              <a:t>jaringan</a:t>
            </a:r>
            <a:r>
              <a:rPr lang="en-US" sz="2800" dirty="0" smtClean="0"/>
              <a:t> </a:t>
            </a:r>
            <a:r>
              <a:rPr lang="en-US" sz="2800" dirty="0" err="1" smtClean="0"/>
              <a:t>satu</a:t>
            </a:r>
            <a:r>
              <a:rPr lang="en-US" sz="2800" dirty="0" smtClean="0"/>
              <a:t> </a:t>
            </a:r>
            <a:r>
              <a:rPr lang="en-US" sz="2800" dirty="0" err="1" smtClean="0"/>
              <a:t>sama</a:t>
            </a:r>
            <a:r>
              <a:rPr lang="en-US" sz="2800" dirty="0" smtClean="0"/>
              <a:t> lain </a:t>
            </a:r>
            <a:r>
              <a:rPr lang="en-US" sz="2800" dirty="0" err="1" smtClean="0"/>
              <a:t>sampai</a:t>
            </a:r>
            <a:r>
              <a:rPr lang="en-US" sz="2800" dirty="0" smtClean="0"/>
              <a:t> </a:t>
            </a:r>
            <a:r>
              <a:rPr lang="en-US" sz="2800" dirty="0" err="1" smtClean="0"/>
              <a:t>sekitar</a:t>
            </a:r>
            <a:r>
              <a:rPr lang="en-US" sz="2800" dirty="0" smtClean="0"/>
              <a:t> 20.000 </a:t>
            </a:r>
            <a:r>
              <a:rPr lang="en-US" sz="2800" dirty="0" err="1" smtClean="0"/>
              <a:t>cabang</a:t>
            </a:r>
            <a:r>
              <a:rPr lang="en-US" sz="2800" dirty="0" smtClean="0"/>
              <a:t> </a:t>
            </a:r>
            <a:r>
              <a:rPr lang="en-US" sz="2800" dirty="0" err="1" smtClean="0"/>
              <a:t>setiap</a:t>
            </a:r>
            <a:r>
              <a:rPr lang="en-US" sz="2800" dirty="0" smtClean="0"/>
              <a:t> </a:t>
            </a:r>
            <a:r>
              <a:rPr lang="en-US" sz="2800" dirty="0" err="1" smtClean="0"/>
              <a:t>neuronnya</a:t>
            </a:r>
            <a:r>
              <a:rPr lang="en-US" dirty="0" smtClean="0"/>
              <a:t/>
            </a:r>
            <a:br>
              <a:rPr lang="en-US" dirty="0" smtClean="0"/>
            </a:br>
            <a:endParaRPr lang="en-US" dirty="0"/>
          </a:p>
        </p:txBody>
      </p:sp>
      <p:sp>
        <p:nvSpPr>
          <p:cNvPr id="4" name="Date Placeholder 3"/>
          <p:cNvSpPr>
            <a:spLocks noGrp="1"/>
          </p:cNvSpPr>
          <p:nvPr>
            <p:ph type="dt" sz="quarter" idx="10"/>
          </p:nvPr>
        </p:nvSpPr>
        <p:spPr/>
        <p:txBody>
          <a:bodyPr/>
          <a:lstStyle/>
          <a:p>
            <a:pPr>
              <a:defRPr/>
            </a:pPr>
            <a:fld id="{CFF9F61B-BD04-4361-A3F0-6264D378A0BA}"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9256CD-1F21-4670-B702-3ECEC5B2C9CC}" type="slidenum">
              <a:rPr lang="en-US" altLang="en-US">
                <a:solidFill>
                  <a:srgbClr val="FFFFFF"/>
                </a:solidFill>
              </a:rPr>
              <a:pPr eaLnBrk="1" hangingPunct="1"/>
              <a:t>41</a:t>
            </a:fld>
            <a:endParaRPr lang="en-US" altLang="en-US">
              <a:solidFill>
                <a:srgbClr val="FFFFFF"/>
              </a:solidFill>
            </a:endParaRPr>
          </a:p>
        </p:txBody>
      </p:sp>
    </p:spTree>
    <p:extLst>
      <p:ext uri="{BB962C8B-B14F-4D97-AF65-F5344CB8AC3E}">
        <p14:creationId xmlns:p14="http://schemas.microsoft.com/office/powerpoint/2010/main" val="26607236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defRPr/>
            </a:pPr>
            <a:r>
              <a:rPr lang="en-US" smtClean="0"/>
              <a:t>Karakteristik Otak</a:t>
            </a:r>
          </a:p>
        </p:txBody>
      </p:sp>
      <p:sp>
        <p:nvSpPr>
          <p:cNvPr id="68611" name="Rectangle 3"/>
          <p:cNvSpPr>
            <a:spLocks noGrp="1" noChangeArrowheads="1"/>
          </p:cNvSpPr>
          <p:nvPr>
            <p:ph type="body" idx="1"/>
          </p:nvPr>
        </p:nvSpPr>
        <p:spPr>
          <a:xfrm>
            <a:off x="3505200" y="1447800"/>
            <a:ext cx="5638800" cy="5105400"/>
          </a:xfrm>
        </p:spPr>
        <p:txBody>
          <a:bodyPr/>
          <a:lstStyle/>
          <a:p>
            <a:pPr eaLnBrk="1" hangingPunct="1">
              <a:defRPr/>
            </a:pPr>
            <a:r>
              <a:rPr lang="en-US" sz="3000" dirty="0" err="1" smtClean="0"/>
              <a:t>Berat</a:t>
            </a:r>
            <a:r>
              <a:rPr lang="en-US" sz="3000" dirty="0" smtClean="0"/>
              <a:t> </a:t>
            </a:r>
            <a:r>
              <a:rPr lang="en-US" sz="3000" dirty="0" err="1" smtClean="0"/>
              <a:t>sekitar</a:t>
            </a:r>
            <a:r>
              <a:rPr lang="en-US" sz="3000" dirty="0" smtClean="0"/>
              <a:t> 1,5 kg </a:t>
            </a:r>
            <a:r>
              <a:rPr lang="en-US" sz="3000" dirty="0" smtClean="0">
                <a:sym typeface="Wingdings" pitchFamily="2" charset="2"/>
              </a:rPr>
              <a:t> </a:t>
            </a:r>
            <a:r>
              <a:rPr lang="en-US" sz="3000" dirty="0" err="1" smtClean="0">
                <a:sym typeface="Wingdings" pitchFamily="2" charset="2"/>
              </a:rPr>
              <a:t>kurang</a:t>
            </a:r>
            <a:r>
              <a:rPr lang="en-US" sz="3000" dirty="0" smtClean="0">
                <a:sym typeface="Wingdings" pitchFamily="2" charset="2"/>
              </a:rPr>
              <a:t> </a:t>
            </a:r>
            <a:r>
              <a:rPr lang="en-US" sz="3000" dirty="0" err="1" smtClean="0">
                <a:sym typeface="Wingdings" pitchFamily="2" charset="2"/>
              </a:rPr>
              <a:t>dari</a:t>
            </a:r>
            <a:r>
              <a:rPr lang="en-US" sz="3000" dirty="0" smtClean="0">
                <a:sym typeface="Wingdings" pitchFamily="2" charset="2"/>
              </a:rPr>
              <a:t> 2,5% </a:t>
            </a:r>
            <a:r>
              <a:rPr lang="en-US" sz="3000" dirty="0" err="1" smtClean="0">
                <a:sym typeface="Wingdings" pitchFamily="2" charset="2"/>
              </a:rPr>
              <a:t>berat</a:t>
            </a:r>
            <a:r>
              <a:rPr lang="en-US" sz="3000" dirty="0" smtClean="0">
                <a:sym typeface="Wingdings" pitchFamily="2" charset="2"/>
              </a:rPr>
              <a:t> </a:t>
            </a:r>
            <a:r>
              <a:rPr lang="en-US" sz="3000" dirty="0" err="1" smtClean="0">
                <a:sym typeface="Wingdings" pitchFamily="2" charset="2"/>
              </a:rPr>
              <a:t>tubuh</a:t>
            </a:r>
            <a:endParaRPr lang="en-US" sz="3000" dirty="0" smtClean="0">
              <a:sym typeface="Wingdings" pitchFamily="2" charset="2"/>
            </a:endParaRPr>
          </a:p>
          <a:p>
            <a:pPr eaLnBrk="1" hangingPunct="1">
              <a:defRPr/>
            </a:pPr>
            <a:r>
              <a:rPr lang="en-US" sz="3000" dirty="0" err="1" smtClean="0">
                <a:sym typeface="Wingdings" pitchFamily="2" charset="2"/>
              </a:rPr>
              <a:t>Mengkonsumsi</a:t>
            </a:r>
            <a:r>
              <a:rPr lang="en-US" sz="3000" dirty="0" smtClean="0">
                <a:sym typeface="Wingdings" pitchFamily="2" charset="2"/>
              </a:rPr>
              <a:t> 25% total </a:t>
            </a:r>
            <a:r>
              <a:rPr lang="en-US" sz="3000" dirty="0" err="1" smtClean="0">
                <a:sym typeface="Wingdings" pitchFamily="2" charset="2"/>
              </a:rPr>
              <a:t>energi</a:t>
            </a:r>
            <a:r>
              <a:rPr lang="en-US" sz="3000" dirty="0" smtClean="0">
                <a:sym typeface="Wingdings" pitchFamily="2" charset="2"/>
              </a:rPr>
              <a:t> </a:t>
            </a:r>
            <a:r>
              <a:rPr lang="en-US" sz="3000" dirty="0" err="1" smtClean="0">
                <a:sym typeface="Wingdings" pitchFamily="2" charset="2"/>
              </a:rPr>
              <a:t>tubuh</a:t>
            </a:r>
            <a:r>
              <a:rPr lang="en-US" sz="3000" dirty="0" smtClean="0">
                <a:sym typeface="Wingdings" pitchFamily="2" charset="2"/>
              </a:rPr>
              <a:t> </a:t>
            </a:r>
          </a:p>
          <a:p>
            <a:pPr eaLnBrk="1" hangingPunct="1">
              <a:defRPr/>
            </a:pPr>
            <a:r>
              <a:rPr lang="en-US" sz="3000" dirty="0" err="1" smtClean="0">
                <a:sym typeface="Wingdings" pitchFamily="2" charset="2"/>
              </a:rPr>
              <a:t>Terdiri</a:t>
            </a:r>
            <a:r>
              <a:rPr lang="en-US" sz="3000" dirty="0" smtClean="0">
                <a:sym typeface="Wingdings" pitchFamily="2" charset="2"/>
              </a:rPr>
              <a:t> </a:t>
            </a:r>
            <a:r>
              <a:rPr lang="en-US" sz="3000" dirty="0" err="1" smtClean="0">
                <a:sym typeface="Wingdings" pitchFamily="2" charset="2"/>
              </a:rPr>
              <a:t>lebih</a:t>
            </a:r>
            <a:r>
              <a:rPr lang="en-US" sz="3000" dirty="0" smtClean="0">
                <a:sym typeface="Wingdings" pitchFamily="2" charset="2"/>
              </a:rPr>
              <a:t> </a:t>
            </a:r>
            <a:r>
              <a:rPr lang="en-US" sz="3000" dirty="0" err="1" smtClean="0">
                <a:sym typeface="Wingdings" pitchFamily="2" charset="2"/>
              </a:rPr>
              <a:t>dari</a:t>
            </a:r>
            <a:r>
              <a:rPr lang="en-US" sz="3000" dirty="0" smtClean="0">
                <a:sym typeface="Wingdings" pitchFamily="2" charset="2"/>
              </a:rPr>
              <a:t>: </a:t>
            </a:r>
          </a:p>
          <a:p>
            <a:pPr lvl="1" eaLnBrk="1" hangingPunct="1">
              <a:defRPr/>
            </a:pPr>
            <a:r>
              <a:rPr lang="en-US" sz="2600" dirty="0" smtClean="0">
                <a:sym typeface="Wingdings" pitchFamily="2" charset="2"/>
              </a:rPr>
              <a:t>100 </a:t>
            </a:r>
            <a:r>
              <a:rPr lang="en-US" sz="2600" dirty="0" err="1" smtClean="0">
                <a:sym typeface="Wingdings" pitchFamily="2" charset="2"/>
              </a:rPr>
              <a:t>milyar</a:t>
            </a:r>
            <a:r>
              <a:rPr lang="en-US" sz="2600" dirty="0" smtClean="0">
                <a:sym typeface="Wingdings" pitchFamily="2" charset="2"/>
              </a:rPr>
              <a:t> </a:t>
            </a:r>
            <a:r>
              <a:rPr lang="en-US" sz="2600" dirty="0" err="1" smtClean="0">
                <a:sym typeface="Wingdings" pitchFamily="2" charset="2"/>
              </a:rPr>
              <a:t>sel</a:t>
            </a:r>
            <a:r>
              <a:rPr lang="en-US" sz="2600" dirty="0" smtClean="0">
                <a:sym typeface="Wingdings" pitchFamily="2" charset="2"/>
              </a:rPr>
              <a:t> </a:t>
            </a:r>
            <a:r>
              <a:rPr lang="en-US" sz="2600" dirty="0" err="1" smtClean="0">
                <a:sym typeface="Wingdings" pitchFamily="2" charset="2"/>
              </a:rPr>
              <a:t>syaraf</a:t>
            </a:r>
            <a:r>
              <a:rPr lang="en-US" sz="2600" dirty="0" smtClean="0">
                <a:sym typeface="Wingdings" pitchFamily="2" charset="2"/>
              </a:rPr>
              <a:t> (neuron)</a:t>
            </a:r>
          </a:p>
          <a:p>
            <a:pPr lvl="1" eaLnBrk="1" hangingPunct="1">
              <a:defRPr/>
            </a:pPr>
            <a:r>
              <a:rPr lang="en-US" sz="2600" dirty="0" smtClean="0">
                <a:sym typeface="Wingdings" pitchFamily="2" charset="2"/>
              </a:rPr>
              <a:t>1 </a:t>
            </a:r>
            <a:r>
              <a:rPr lang="en-US" sz="2600" dirty="0" err="1" smtClean="0">
                <a:sym typeface="Wingdings" pitchFamily="2" charset="2"/>
              </a:rPr>
              <a:t>trilyun</a:t>
            </a:r>
            <a:r>
              <a:rPr lang="en-US" sz="2600" dirty="0" smtClean="0">
                <a:sym typeface="Wingdings" pitchFamily="2" charset="2"/>
              </a:rPr>
              <a:t> </a:t>
            </a:r>
            <a:r>
              <a:rPr lang="en-US" sz="2600" dirty="0" err="1" smtClean="0">
                <a:sym typeface="Wingdings" pitchFamily="2" charset="2"/>
              </a:rPr>
              <a:t>sel</a:t>
            </a:r>
            <a:r>
              <a:rPr lang="en-US" sz="2600" dirty="0" smtClean="0">
                <a:sym typeface="Wingdings" pitchFamily="2" charset="2"/>
              </a:rPr>
              <a:t> </a:t>
            </a:r>
            <a:r>
              <a:rPr lang="en-US" sz="2600" dirty="0" err="1" smtClean="0">
                <a:sym typeface="Wingdings" pitchFamily="2" charset="2"/>
              </a:rPr>
              <a:t>glia</a:t>
            </a:r>
            <a:endParaRPr lang="en-US" sz="2600" dirty="0" smtClean="0">
              <a:sym typeface="Wingdings" pitchFamily="2" charset="2"/>
            </a:endParaRPr>
          </a:p>
          <a:p>
            <a:pPr lvl="1" eaLnBrk="1" hangingPunct="1">
              <a:defRPr/>
            </a:pPr>
            <a:r>
              <a:rPr lang="en-US" sz="2600" dirty="0" smtClean="0">
                <a:sym typeface="Wingdings" pitchFamily="2" charset="2"/>
              </a:rPr>
              <a:t>1000 </a:t>
            </a:r>
            <a:r>
              <a:rPr lang="en-US" sz="2600" dirty="0" err="1" smtClean="0">
                <a:sym typeface="Wingdings" pitchFamily="2" charset="2"/>
              </a:rPr>
              <a:t>trilyun</a:t>
            </a:r>
            <a:r>
              <a:rPr lang="en-US" sz="2600" dirty="0" smtClean="0">
                <a:sym typeface="Wingdings" pitchFamily="2" charset="2"/>
              </a:rPr>
              <a:t> </a:t>
            </a:r>
            <a:r>
              <a:rPr lang="en-US" sz="2600" dirty="0" err="1" smtClean="0">
                <a:sym typeface="Wingdings" pitchFamily="2" charset="2"/>
              </a:rPr>
              <a:t>sambungan</a:t>
            </a:r>
            <a:r>
              <a:rPr lang="en-US" sz="2600" dirty="0" smtClean="0">
                <a:sym typeface="Wingdings" pitchFamily="2" charset="2"/>
              </a:rPr>
              <a:t> (</a:t>
            </a:r>
            <a:r>
              <a:rPr lang="en-US" sz="2600" dirty="0" err="1" smtClean="0">
                <a:sym typeface="Wingdings" pitchFamily="2" charset="2"/>
              </a:rPr>
              <a:t>sinapsis</a:t>
            </a:r>
            <a:r>
              <a:rPr lang="en-US" sz="2600" dirty="0" smtClean="0">
                <a:sym typeface="Wingdings" pitchFamily="2" charset="2"/>
              </a:rPr>
              <a:t>)</a:t>
            </a:r>
          </a:p>
          <a:p>
            <a:pPr lvl="1" eaLnBrk="1" hangingPunct="1">
              <a:defRPr/>
            </a:pPr>
            <a:r>
              <a:rPr lang="en-US" sz="2600" dirty="0" smtClean="0">
                <a:sym typeface="Wingdings" pitchFamily="2" charset="2"/>
              </a:rPr>
              <a:t>280 </a:t>
            </a:r>
            <a:r>
              <a:rPr lang="en-US" sz="2600" dirty="0" err="1" smtClean="0">
                <a:sym typeface="Wingdings" pitchFamily="2" charset="2"/>
              </a:rPr>
              <a:t>kuintilium</a:t>
            </a:r>
            <a:r>
              <a:rPr lang="en-US" sz="2600" dirty="0" smtClean="0">
                <a:sym typeface="Wingdings" pitchFamily="2" charset="2"/>
              </a:rPr>
              <a:t> </a:t>
            </a:r>
            <a:r>
              <a:rPr lang="en-US" sz="2600" dirty="0" err="1" smtClean="0">
                <a:sym typeface="Wingdings" pitchFamily="2" charset="2"/>
              </a:rPr>
              <a:t>memori</a:t>
            </a:r>
            <a:endParaRPr lang="en-US" sz="2600" dirty="0" smtClean="0"/>
          </a:p>
          <a:p>
            <a:pPr eaLnBrk="1" hangingPunct="1">
              <a:defRPr/>
            </a:pPr>
            <a:endParaRPr lang="en-US" sz="2600" dirty="0" smtClean="0"/>
          </a:p>
        </p:txBody>
      </p:sp>
      <p:pic>
        <p:nvPicPr>
          <p:cNvPr id="48132" name="Picture 4" descr="http://apu.sfn.org/images/brainbriefings/bb_Feb2003_large.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6200" y="1828800"/>
            <a:ext cx="3352800"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6873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6673"/>
            <a:ext cx="8229600" cy="868362"/>
          </a:xfrm>
        </p:spPr>
        <p:txBody>
          <a:bodyPr>
            <a:normAutofit fontScale="90000"/>
          </a:bodyPr>
          <a:lstStyle/>
          <a:p>
            <a:pPr>
              <a:defRPr/>
            </a:pPr>
            <a:r>
              <a:rPr lang="en-US" sz="3200" dirty="0" smtClean="0">
                <a:solidFill>
                  <a:srgbClr val="FFFF00"/>
                </a:solidFill>
              </a:rPr>
              <a:t>PERNYATAAN PARA AHLI </a:t>
            </a:r>
            <a:br>
              <a:rPr lang="en-US" sz="3200" dirty="0" smtClean="0">
                <a:solidFill>
                  <a:srgbClr val="FFFF00"/>
                </a:solidFill>
              </a:rPr>
            </a:br>
            <a:r>
              <a:rPr lang="en-US" sz="3200" dirty="0" smtClean="0">
                <a:solidFill>
                  <a:srgbClr val="FFFF00"/>
                </a:solidFill>
              </a:rPr>
              <a:t>TENTANG OTAK</a:t>
            </a:r>
            <a:endParaRPr lang="en-US" sz="3200" dirty="0">
              <a:solidFill>
                <a:srgbClr val="FFFF00"/>
              </a:solidFill>
            </a:endParaRPr>
          </a:p>
        </p:txBody>
      </p:sp>
      <p:sp>
        <p:nvSpPr>
          <p:cNvPr id="3" name="Content Placeholder 2"/>
          <p:cNvSpPr>
            <a:spLocks noGrp="1"/>
          </p:cNvSpPr>
          <p:nvPr>
            <p:ph idx="1"/>
          </p:nvPr>
        </p:nvSpPr>
        <p:spPr>
          <a:xfrm>
            <a:off x="457200" y="1895061"/>
            <a:ext cx="8229600" cy="4231102"/>
          </a:xfrm>
          <a:ln>
            <a:solidFill>
              <a:schemeClr val="accent1"/>
            </a:solidFill>
          </a:ln>
        </p:spPr>
        <p:txBody>
          <a:bodyPr/>
          <a:lstStyle/>
          <a:p>
            <a:pPr>
              <a:buFont typeface="Wingdings" pitchFamily="2" charset="2"/>
              <a:buChar char="v"/>
              <a:defRPr/>
            </a:pPr>
            <a:r>
              <a:rPr lang="en-US" sz="2600" i="1" dirty="0" smtClean="0">
                <a:solidFill>
                  <a:srgbClr val="FFFF00"/>
                </a:solidFill>
              </a:rPr>
              <a:t>Prof. Albert Einstein </a:t>
            </a:r>
            <a:r>
              <a:rPr lang="en-US" sz="2600" dirty="0" smtClean="0"/>
              <a:t>: </a:t>
            </a:r>
            <a:r>
              <a:rPr lang="en-US" sz="2600" dirty="0" err="1" smtClean="0"/>
              <a:t>di</a:t>
            </a:r>
            <a:r>
              <a:rPr lang="en-US" sz="2600" dirty="0" smtClean="0"/>
              <a:t> </a:t>
            </a:r>
            <a:r>
              <a:rPr lang="en-US" sz="2600" dirty="0" err="1" smtClean="0"/>
              <a:t>dunia</a:t>
            </a:r>
            <a:r>
              <a:rPr lang="en-US" sz="2600" dirty="0" smtClean="0"/>
              <a:t> </a:t>
            </a:r>
            <a:r>
              <a:rPr lang="en-US" sz="2600" dirty="0" err="1" smtClean="0"/>
              <a:t>ini</a:t>
            </a:r>
            <a:r>
              <a:rPr lang="en-US" sz="2600" dirty="0" smtClean="0"/>
              <a:t> </a:t>
            </a:r>
            <a:r>
              <a:rPr lang="en-US" sz="2600" dirty="0" err="1" smtClean="0"/>
              <a:t>hanya</a:t>
            </a:r>
            <a:r>
              <a:rPr lang="en-US" sz="2600" dirty="0" smtClean="0"/>
              <a:t> 2 </a:t>
            </a:r>
            <a:r>
              <a:rPr lang="en-US" sz="2600" dirty="0" err="1" smtClean="0"/>
              <a:t>hal</a:t>
            </a:r>
            <a:r>
              <a:rPr lang="en-US" sz="2600" dirty="0" smtClean="0"/>
              <a:t> yang </a:t>
            </a:r>
            <a:r>
              <a:rPr lang="en-US" sz="2600" dirty="0" err="1" smtClean="0"/>
              <a:t>tidak</a:t>
            </a:r>
            <a:r>
              <a:rPr lang="en-US" sz="2600" dirty="0" smtClean="0"/>
              <a:t> </a:t>
            </a:r>
            <a:r>
              <a:rPr lang="en-US" sz="2600" dirty="0" err="1" smtClean="0"/>
              <a:t>terbatas</a:t>
            </a:r>
            <a:r>
              <a:rPr lang="en-US" sz="2600" dirty="0" smtClean="0"/>
              <a:t>, </a:t>
            </a:r>
            <a:r>
              <a:rPr lang="en-US" sz="2600" dirty="0" err="1" smtClean="0"/>
              <a:t>yaitu</a:t>
            </a:r>
            <a:r>
              <a:rPr lang="en-US" sz="2600" dirty="0" smtClean="0"/>
              <a:t> : </a:t>
            </a:r>
            <a:r>
              <a:rPr lang="en-US" sz="2600" dirty="0" err="1" smtClean="0"/>
              <a:t>alam</a:t>
            </a:r>
            <a:r>
              <a:rPr lang="en-US" sz="2600" dirty="0" smtClean="0"/>
              <a:t> </a:t>
            </a:r>
            <a:r>
              <a:rPr lang="en-US" sz="2600" dirty="0" err="1" smtClean="0"/>
              <a:t>semesta</a:t>
            </a:r>
            <a:r>
              <a:rPr lang="en-US" sz="2600" dirty="0" smtClean="0"/>
              <a:t> </a:t>
            </a:r>
            <a:r>
              <a:rPr lang="en-US" sz="2600" dirty="0" err="1" smtClean="0"/>
              <a:t>dan</a:t>
            </a:r>
            <a:r>
              <a:rPr lang="en-US" sz="2600" dirty="0" smtClean="0"/>
              <a:t> </a:t>
            </a:r>
            <a:r>
              <a:rPr lang="en-US" sz="2600" dirty="0" err="1" smtClean="0"/>
              <a:t>otak</a:t>
            </a:r>
            <a:r>
              <a:rPr lang="en-US" sz="2600" dirty="0" smtClean="0"/>
              <a:t> </a:t>
            </a:r>
            <a:r>
              <a:rPr lang="en-US" sz="2600" dirty="0" err="1" smtClean="0"/>
              <a:t>manusia</a:t>
            </a:r>
            <a:endParaRPr lang="en-US" sz="2600" dirty="0" smtClean="0"/>
          </a:p>
          <a:p>
            <a:pPr>
              <a:buFont typeface="Wingdings" pitchFamily="2" charset="2"/>
              <a:buChar char="v"/>
              <a:defRPr/>
            </a:pPr>
            <a:r>
              <a:rPr lang="en-US" sz="2600" i="1" dirty="0" smtClean="0">
                <a:solidFill>
                  <a:srgbClr val="FFFF00"/>
                </a:solidFill>
              </a:rPr>
              <a:t>Prof. </a:t>
            </a:r>
            <a:r>
              <a:rPr lang="en-US" sz="2600" i="1" dirty="0" err="1" smtClean="0">
                <a:solidFill>
                  <a:srgbClr val="FFFF00"/>
                </a:solidFill>
              </a:rPr>
              <a:t>Pyott</a:t>
            </a:r>
            <a:r>
              <a:rPr lang="en-US" sz="2600" i="1" dirty="0" smtClean="0">
                <a:solidFill>
                  <a:srgbClr val="FFFF00"/>
                </a:solidFill>
              </a:rPr>
              <a:t> </a:t>
            </a:r>
            <a:r>
              <a:rPr lang="en-US" sz="2600" i="1" dirty="0" err="1" smtClean="0">
                <a:solidFill>
                  <a:srgbClr val="FFFF00"/>
                </a:solidFill>
              </a:rPr>
              <a:t>Anokhin</a:t>
            </a:r>
            <a:r>
              <a:rPr lang="en-US" sz="2600" i="1" dirty="0" smtClean="0">
                <a:solidFill>
                  <a:srgbClr val="FFFF00"/>
                </a:solidFill>
              </a:rPr>
              <a:t> </a:t>
            </a:r>
            <a:r>
              <a:rPr lang="en-US" sz="2600" dirty="0" smtClean="0"/>
              <a:t>: </a:t>
            </a:r>
            <a:r>
              <a:rPr lang="en-US" sz="2600" dirty="0" err="1" smtClean="0"/>
              <a:t>otak</a:t>
            </a:r>
            <a:r>
              <a:rPr lang="en-US" sz="2600" dirty="0" smtClean="0"/>
              <a:t> </a:t>
            </a:r>
            <a:r>
              <a:rPr lang="en-US" sz="2600" dirty="0" err="1" smtClean="0"/>
              <a:t>manusia</a:t>
            </a:r>
            <a:r>
              <a:rPr lang="en-US" sz="2600" dirty="0" smtClean="0"/>
              <a:t> </a:t>
            </a:r>
            <a:r>
              <a:rPr lang="en-US" sz="2600" dirty="0" err="1" smtClean="0"/>
              <a:t>dapat</a:t>
            </a:r>
            <a:r>
              <a:rPr lang="en-US" sz="2600" dirty="0" smtClean="0"/>
              <a:t> </a:t>
            </a:r>
            <a:r>
              <a:rPr lang="en-US" sz="2600" dirty="0" err="1" smtClean="0"/>
              <a:t>menyimpan</a:t>
            </a:r>
            <a:r>
              <a:rPr lang="en-US" sz="2600" dirty="0" smtClean="0"/>
              <a:t> </a:t>
            </a:r>
            <a:r>
              <a:rPr lang="en-US" sz="2600" dirty="0" err="1" smtClean="0"/>
              <a:t>satuan</a:t>
            </a:r>
            <a:r>
              <a:rPr lang="en-US" sz="2600" dirty="0" smtClean="0"/>
              <a:t> </a:t>
            </a:r>
            <a:r>
              <a:rPr lang="en-US" sz="2600" dirty="0" err="1" smtClean="0"/>
              <a:t>informasi</a:t>
            </a:r>
            <a:r>
              <a:rPr lang="en-US" sz="2600" dirty="0" smtClean="0"/>
              <a:t> </a:t>
            </a:r>
            <a:r>
              <a:rPr lang="en-US" sz="2600" dirty="0" err="1" smtClean="0"/>
              <a:t>sebanyak</a:t>
            </a:r>
            <a:r>
              <a:rPr lang="en-US" sz="2600" dirty="0" smtClean="0"/>
              <a:t> </a:t>
            </a:r>
            <a:r>
              <a:rPr lang="en-US" sz="2600" dirty="0" err="1" smtClean="0"/>
              <a:t>angka</a:t>
            </a:r>
            <a:r>
              <a:rPr lang="en-US" sz="2600" dirty="0" smtClean="0"/>
              <a:t> 1 yang </a:t>
            </a:r>
            <a:r>
              <a:rPr lang="en-US" sz="2600" dirty="0" err="1" smtClean="0"/>
              <a:t>diikuti</a:t>
            </a:r>
            <a:r>
              <a:rPr lang="en-US" sz="2600" dirty="0" smtClean="0"/>
              <a:t> </a:t>
            </a:r>
            <a:r>
              <a:rPr lang="en-US" sz="2600" dirty="0" err="1" smtClean="0"/>
              <a:t>angka</a:t>
            </a:r>
            <a:r>
              <a:rPr lang="en-US" sz="2600" dirty="0" smtClean="0"/>
              <a:t> </a:t>
            </a:r>
            <a:r>
              <a:rPr lang="en-US" sz="2600" dirty="0" err="1" smtClean="0"/>
              <a:t>nol</a:t>
            </a:r>
            <a:r>
              <a:rPr lang="en-US" sz="2600" dirty="0" smtClean="0"/>
              <a:t> yang </a:t>
            </a:r>
            <a:r>
              <a:rPr lang="en-US" sz="2600" dirty="0" err="1" smtClean="0"/>
              <a:t>panjangnya</a:t>
            </a:r>
            <a:r>
              <a:rPr lang="en-US" sz="2600" dirty="0" smtClean="0"/>
              <a:t> 10,5 </a:t>
            </a:r>
            <a:r>
              <a:rPr lang="en-US" sz="2600" dirty="0" err="1" smtClean="0"/>
              <a:t>juta</a:t>
            </a:r>
            <a:r>
              <a:rPr lang="en-US" sz="2600" dirty="0" smtClean="0"/>
              <a:t> kilometer!</a:t>
            </a:r>
          </a:p>
          <a:p>
            <a:pPr>
              <a:buFont typeface="Wingdings" pitchFamily="2" charset="2"/>
              <a:buChar char="v"/>
              <a:defRPr/>
            </a:pPr>
            <a:r>
              <a:rPr lang="fi-FI" sz="2600" i="1" dirty="0" smtClean="0">
                <a:solidFill>
                  <a:srgbClr val="FFFF00"/>
                </a:solidFill>
              </a:rPr>
              <a:t>Prof. Rosenweig </a:t>
            </a:r>
            <a:r>
              <a:rPr lang="fi-FI" sz="2600" dirty="0" smtClean="0"/>
              <a:t>: bila kita mengingat 10 satuan informasi setiap detiknya, dan kita kalikan 24 jam/hari, lalu dikalikan 365 hari/tahun, lalu dikalikan 100 tahun, maka kita baru memakai kapasitas otak kita sebesar 10 % saja!</a:t>
            </a:r>
            <a:endParaRPr lang="en-US" sz="2600" dirty="0" smtClean="0"/>
          </a:p>
          <a:p>
            <a:pPr>
              <a:defRPr/>
            </a:pPr>
            <a:endParaRPr lang="en-US" dirty="0"/>
          </a:p>
        </p:txBody>
      </p:sp>
      <p:sp>
        <p:nvSpPr>
          <p:cNvPr id="4" name="Date Placeholder 3"/>
          <p:cNvSpPr>
            <a:spLocks noGrp="1"/>
          </p:cNvSpPr>
          <p:nvPr>
            <p:ph type="dt" sz="quarter" idx="10"/>
          </p:nvPr>
        </p:nvSpPr>
        <p:spPr/>
        <p:txBody>
          <a:bodyPr/>
          <a:lstStyle/>
          <a:p>
            <a:pPr>
              <a:defRPr/>
            </a:pPr>
            <a:fld id="{CFF9F61B-BD04-4361-A3F0-6264D378A0BA}"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99E6C7D-7E61-40F9-A1F5-06C133B89A97}" type="slidenum">
              <a:rPr lang="en-US" altLang="en-US">
                <a:solidFill>
                  <a:srgbClr val="FFFFFF"/>
                </a:solidFill>
              </a:rPr>
              <a:pPr eaLnBrk="1" hangingPunct="1"/>
              <a:t>43</a:t>
            </a:fld>
            <a:endParaRPr lang="en-US" altLang="en-US">
              <a:solidFill>
                <a:srgbClr val="FFFFFF"/>
              </a:solidFill>
            </a:endParaRPr>
          </a:p>
        </p:txBody>
      </p:sp>
    </p:spTree>
    <p:extLst>
      <p:ext uri="{BB962C8B-B14F-4D97-AF65-F5344CB8AC3E}">
        <p14:creationId xmlns:p14="http://schemas.microsoft.com/office/powerpoint/2010/main" val="2577302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200" dirty="0" smtClean="0">
                <a:solidFill>
                  <a:srgbClr val="FFFF00"/>
                </a:solidFill>
              </a:rPr>
              <a:t>FAKTA-FAKTA LAINNYA TENTANG </a:t>
            </a:r>
            <a:br>
              <a:rPr lang="en-US" sz="3200" dirty="0" smtClean="0">
                <a:solidFill>
                  <a:srgbClr val="FFFF00"/>
                </a:solidFill>
              </a:rPr>
            </a:br>
            <a:r>
              <a:rPr lang="en-US" sz="3200" dirty="0" smtClean="0">
                <a:solidFill>
                  <a:srgbClr val="FFFF00"/>
                </a:solidFill>
              </a:rPr>
              <a:t>OTAK MANUSIA</a:t>
            </a:r>
            <a:endParaRPr lang="en-US" sz="3200" dirty="0">
              <a:solidFill>
                <a:srgbClr val="FFFF00"/>
              </a:solidFill>
            </a:endParaRPr>
          </a:p>
        </p:txBody>
      </p:sp>
      <p:sp>
        <p:nvSpPr>
          <p:cNvPr id="3" name="Content Placeholder 2"/>
          <p:cNvSpPr>
            <a:spLocks noGrp="1"/>
          </p:cNvSpPr>
          <p:nvPr>
            <p:ph idx="1"/>
          </p:nvPr>
        </p:nvSpPr>
        <p:spPr>
          <a:xfrm>
            <a:off x="457200" y="1447800"/>
            <a:ext cx="8229600" cy="4678363"/>
          </a:xfrm>
          <a:ln>
            <a:solidFill>
              <a:schemeClr val="accent1"/>
            </a:solidFill>
          </a:ln>
        </p:spPr>
        <p:txBody>
          <a:bodyPr/>
          <a:lstStyle/>
          <a:p>
            <a:pPr>
              <a:buFont typeface="Wingdings" pitchFamily="2" charset="2"/>
              <a:buChar char="v"/>
              <a:defRPr/>
            </a:pPr>
            <a:r>
              <a:rPr lang="fi-FI" sz="3000" dirty="0" smtClean="0"/>
              <a:t>Otak manusia beratnya hanya  2 % dari berat tubuh manusia, namun membutuhkan oksigen sebesar 20 % dari kebutuhan oksigen tubuh kita.</a:t>
            </a:r>
          </a:p>
          <a:p>
            <a:pPr>
              <a:buFont typeface="Wingdings" pitchFamily="2" charset="2"/>
              <a:buChar char="v"/>
              <a:defRPr/>
            </a:pPr>
            <a:r>
              <a:rPr lang="fi-FI" sz="3000" dirty="0" smtClean="0"/>
              <a:t>Setelah diselidiki, jumlah sel otak manusia normal tidak berbeda jauh dari sel otak manusia jenius (seperti Einstein), hanya berselisih beberapa juta saja. Yang membedakan adalah optimalisasi fungsi otak kiri dan otak kanannya.</a:t>
            </a:r>
            <a:endParaRPr lang="en-US" sz="3000" dirty="0" smtClean="0"/>
          </a:p>
          <a:p>
            <a:pPr>
              <a:defRPr/>
            </a:pPr>
            <a:endParaRPr lang="en-US" dirty="0"/>
          </a:p>
        </p:txBody>
      </p:sp>
      <p:sp>
        <p:nvSpPr>
          <p:cNvPr id="4" name="Date Placeholder 3"/>
          <p:cNvSpPr>
            <a:spLocks noGrp="1"/>
          </p:cNvSpPr>
          <p:nvPr>
            <p:ph type="dt" sz="quarter" idx="10"/>
          </p:nvPr>
        </p:nvSpPr>
        <p:spPr/>
        <p:txBody>
          <a:bodyPr/>
          <a:lstStyle/>
          <a:p>
            <a:pPr>
              <a:defRPr/>
            </a:pPr>
            <a:fld id="{CFF9F61B-BD04-4361-A3F0-6264D378A0BA}"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C803881-F942-4214-BF57-6A7B24BC7109}" type="slidenum">
              <a:rPr lang="en-US" altLang="en-US">
                <a:solidFill>
                  <a:srgbClr val="FFFFFF"/>
                </a:solidFill>
              </a:rPr>
              <a:pPr eaLnBrk="1" hangingPunct="1"/>
              <a:t>44</a:t>
            </a:fld>
            <a:endParaRPr lang="en-US" altLang="en-US">
              <a:solidFill>
                <a:srgbClr val="FFFFFF"/>
              </a:solidFill>
            </a:endParaRPr>
          </a:p>
        </p:txBody>
      </p:sp>
    </p:spTree>
    <p:extLst>
      <p:ext uri="{BB962C8B-B14F-4D97-AF65-F5344CB8AC3E}">
        <p14:creationId xmlns:p14="http://schemas.microsoft.com/office/powerpoint/2010/main" val="3467180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otak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85800"/>
            <a:ext cx="36226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Box 3"/>
          <p:cNvSpPr txBox="1">
            <a:spLocks noChangeArrowheads="1"/>
          </p:cNvSpPr>
          <p:nvPr/>
        </p:nvSpPr>
        <p:spPr bwMode="auto">
          <a:xfrm>
            <a:off x="4114800" y="1371600"/>
            <a:ext cx="50292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Times New Roman" panose="02020603050405020304" pitchFamily="18" charset="0"/>
              </a:rPr>
              <a:t>Terdapat 2.000-20.000 cabang atau </a:t>
            </a:r>
          </a:p>
          <a:p>
            <a:r>
              <a:rPr lang="en-US" altLang="en-US" sz="2400">
                <a:latin typeface="Times New Roman" panose="02020603050405020304" pitchFamily="18" charset="0"/>
              </a:rPr>
              <a:t>Dendrit pada setiap satu sel otak aktif</a:t>
            </a:r>
          </a:p>
          <a:p>
            <a:endParaRPr lang="en-US" altLang="en-US" sz="2400">
              <a:latin typeface="Times New Roman" panose="02020603050405020304" pitchFamily="18" charset="0"/>
            </a:endParaRPr>
          </a:p>
          <a:p>
            <a:r>
              <a:rPr lang="en-US" altLang="en-US" sz="2400">
                <a:latin typeface="Times New Roman" panose="02020603050405020304" pitchFamily="18" charset="0"/>
              </a:rPr>
              <a:t>Jumlah cabang yang dibuat oleh dendrit ini melebihi jumlah atom di seluruh dunia ini.</a:t>
            </a:r>
          </a:p>
          <a:p>
            <a:endParaRPr lang="en-US" altLang="en-US" sz="2400">
              <a:latin typeface="Times New Roman" panose="02020603050405020304" pitchFamily="18" charset="0"/>
            </a:endParaRPr>
          </a:p>
          <a:p>
            <a:r>
              <a:rPr lang="en-US" altLang="en-US" sz="2400">
                <a:latin typeface="Times New Roman" panose="02020603050405020304" pitchFamily="18" charset="0"/>
              </a:rPr>
              <a:t>Bertambah dan berkurang sesuai </a:t>
            </a:r>
          </a:p>
          <a:p>
            <a:r>
              <a:rPr lang="en-US" altLang="en-US" sz="2400">
                <a:latin typeface="Times New Roman" panose="02020603050405020304" pitchFamily="18" charset="0"/>
              </a:rPr>
              <a:t>dengan penggunaannya.</a:t>
            </a:r>
          </a:p>
          <a:p>
            <a:endParaRPr lang="en-US" altLang="en-US" sz="2400">
              <a:latin typeface="Times New Roman" panose="02020603050405020304" pitchFamily="18" charset="0"/>
            </a:endParaRPr>
          </a:p>
          <a:p>
            <a:r>
              <a:rPr lang="en-US" altLang="en-US" sz="2400">
                <a:latin typeface="Times New Roman" panose="02020603050405020304" pitchFamily="18" charset="0"/>
              </a:rPr>
              <a:t>Pada mereka yang senantiasa </a:t>
            </a:r>
          </a:p>
          <a:p>
            <a:r>
              <a:rPr lang="en-US" altLang="en-US" sz="2400">
                <a:latin typeface="Times New Roman" panose="02020603050405020304" pitchFamily="18" charset="0"/>
              </a:rPr>
              <a:t>berpikir cabang-cabang ini akan </a:t>
            </a:r>
          </a:p>
          <a:p>
            <a:r>
              <a:rPr lang="en-US" altLang="en-US" sz="2400">
                <a:latin typeface="Times New Roman" panose="02020603050405020304" pitchFamily="18" charset="0"/>
              </a:rPr>
              <a:t>berjumlah optimal.</a:t>
            </a:r>
            <a:endParaRPr lang="en-GB" altLang="en-US" sz="2400">
              <a:latin typeface="Times New Roman" panose="02020603050405020304" pitchFamily="18" charset="0"/>
            </a:endParaRPr>
          </a:p>
        </p:txBody>
      </p:sp>
      <p:sp>
        <p:nvSpPr>
          <p:cNvPr id="52228" name="Text Box 4"/>
          <p:cNvSpPr txBox="1">
            <a:spLocks noChangeArrowheads="1"/>
          </p:cNvSpPr>
          <p:nvPr/>
        </p:nvSpPr>
        <p:spPr bwMode="auto">
          <a:xfrm>
            <a:off x="4114800" y="609600"/>
            <a:ext cx="4773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b="1">
                <a:latin typeface="Times New Roman" panose="02020603050405020304" pitchFamily="18" charset="0"/>
              </a:rPr>
              <a:t>NEURON</a:t>
            </a:r>
            <a:r>
              <a:rPr lang="en-US" altLang="en-US" sz="2400">
                <a:latin typeface="Times New Roman" panose="02020603050405020304" pitchFamily="18" charset="0"/>
              </a:rPr>
              <a:t> = </a:t>
            </a:r>
            <a:r>
              <a:rPr lang="en-US" altLang="en-US" sz="3200" b="1">
                <a:latin typeface="Times New Roman" panose="02020603050405020304" pitchFamily="18" charset="0"/>
              </a:rPr>
              <a:t>Sel Otak Aktif</a:t>
            </a:r>
            <a:endParaRPr lang="en-GB" altLang="en-US" sz="3200" b="1">
              <a:latin typeface="Times New Roman" panose="02020603050405020304" pitchFamily="18" charset="0"/>
            </a:endParaRPr>
          </a:p>
        </p:txBody>
      </p:sp>
    </p:spTree>
    <p:extLst>
      <p:ext uri="{BB962C8B-B14F-4D97-AF65-F5344CB8AC3E}">
        <p14:creationId xmlns:p14="http://schemas.microsoft.com/office/powerpoint/2010/main" val="21085729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otak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4062413"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 Box 3"/>
          <p:cNvSpPr txBox="1">
            <a:spLocks noChangeArrowheads="1"/>
          </p:cNvSpPr>
          <p:nvPr/>
        </p:nvSpPr>
        <p:spPr bwMode="auto">
          <a:xfrm>
            <a:off x="4267200" y="1828800"/>
            <a:ext cx="46482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3600" b="1">
                <a:latin typeface="Times New Roman" panose="02020603050405020304" pitchFamily="18" charset="0"/>
              </a:rPr>
              <a:t>Dendrit– membentuk sinapsis (koneksi)</a:t>
            </a:r>
          </a:p>
          <a:p>
            <a:endParaRPr lang="en-US" altLang="en-US" sz="3200">
              <a:latin typeface="Times New Roman" panose="02020603050405020304" pitchFamily="18" charset="0"/>
            </a:endParaRPr>
          </a:p>
          <a:p>
            <a:r>
              <a:rPr lang="en-US" altLang="en-US" sz="3200">
                <a:latin typeface="Times New Roman" panose="02020603050405020304" pitchFamily="18" charset="0"/>
              </a:rPr>
              <a:t>Kunci dari kekuatan otak</a:t>
            </a:r>
          </a:p>
          <a:p>
            <a:endParaRPr lang="en-US" altLang="en-US" sz="3200">
              <a:latin typeface="Times New Roman" panose="02020603050405020304" pitchFamily="18" charset="0"/>
            </a:endParaRPr>
          </a:p>
          <a:p>
            <a:r>
              <a:rPr lang="en-US" altLang="en-US" sz="3200">
                <a:latin typeface="Times New Roman" panose="02020603050405020304" pitchFamily="18" charset="0"/>
              </a:rPr>
              <a:t>Sinapsis terbentuk dengan kecepatan 3 M per detik.</a:t>
            </a:r>
          </a:p>
          <a:p>
            <a:endParaRPr lang="en-US" altLang="en-US" sz="3200">
              <a:latin typeface="Times New Roman" panose="02020603050405020304" pitchFamily="18" charset="0"/>
            </a:endParaRPr>
          </a:p>
          <a:p>
            <a:endParaRPr lang="en-GB" altLang="en-US" sz="3200">
              <a:latin typeface="Times New Roman" panose="02020603050405020304" pitchFamily="18" charset="0"/>
            </a:endParaRPr>
          </a:p>
        </p:txBody>
      </p:sp>
    </p:spTree>
    <p:extLst>
      <p:ext uri="{BB962C8B-B14F-4D97-AF65-F5344CB8AC3E}">
        <p14:creationId xmlns:p14="http://schemas.microsoft.com/office/powerpoint/2010/main" val="35571502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3"/>
          </a:xfrm>
        </p:spPr>
        <p:txBody>
          <a:bodyPr>
            <a:normAutofit fontScale="90000"/>
          </a:bodyPr>
          <a:lstStyle/>
          <a:p>
            <a:pPr eaLnBrk="1" hangingPunct="1">
              <a:defRPr/>
            </a:pPr>
            <a:r>
              <a:rPr lang="en-US" sz="4000" b="1" smtClean="0">
                <a:effectLst>
                  <a:outerShdw blurRad="38100" dist="38100" dir="2700000" algn="tl">
                    <a:srgbClr val="C0C0C0"/>
                  </a:outerShdw>
                </a:effectLst>
                <a:latin typeface="Trebuchet MS" pitchFamily="34" charset="0"/>
              </a:rPr>
              <a:t>SEL SYARAF LENGKAP</a:t>
            </a:r>
          </a:p>
        </p:txBody>
      </p:sp>
      <p:sp>
        <p:nvSpPr>
          <p:cNvPr id="5427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12800C6-EDD1-4AA7-9D36-295E11F98D1D}" type="slidenum">
              <a:rPr lang="en-US" altLang="en-US"/>
              <a:pPr/>
              <a:t>47</a:t>
            </a:fld>
            <a:endParaRPr lang="en-US" altLang="en-US"/>
          </a:p>
        </p:txBody>
      </p:sp>
      <p:pic>
        <p:nvPicPr>
          <p:cNvPr id="54276" name="Picture 7" descr="http://upload.wikimedia.org/wikipedia/en/thumb/a/a6/Chemical_synapse_schema.jpg/450px-Chemical_synapse_sche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4081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 y="0"/>
            <a:ext cx="88773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762000" y="76200"/>
            <a:ext cx="8229600" cy="762000"/>
          </a:xfrm>
        </p:spPr>
        <p:txBody>
          <a:bodyPr>
            <a:normAutofit/>
          </a:bodyPr>
          <a:lstStyle/>
          <a:p>
            <a:pPr algn="r" eaLnBrk="1" hangingPunct="1">
              <a:defRPr/>
            </a:pPr>
            <a:r>
              <a:rPr lang="en-US" sz="2800" b="1" smtClean="0">
                <a:effectLst>
                  <a:outerShdw blurRad="38100" dist="38100" dir="2700000" algn="tl">
                    <a:srgbClr val="C0C0C0"/>
                  </a:outerShdw>
                </a:effectLst>
                <a:latin typeface="Trebuchet MS" pitchFamily="34" charset="0"/>
              </a:rPr>
              <a:t>PEMBENTUKAN LEBIH LANJUT DARI SINAPS</a:t>
            </a:r>
          </a:p>
        </p:txBody>
      </p:sp>
      <p:sp>
        <p:nvSpPr>
          <p:cNvPr id="5530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43235F-DC16-49CB-B14F-1162D5B75FBC}" type="slidenum">
              <a:rPr lang="en-US" altLang="en-US"/>
              <a:pPr/>
              <a:t>48</a:t>
            </a:fld>
            <a:endParaRPr lang="en-US" altLang="en-US"/>
          </a:p>
        </p:txBody>
      </p:sp>
    </p:spTree>
    <p:extLst>
      <p:ext uri="{BB962C8B-B14F-4D97-AF65-F5344CB8AC3E}">
        <p14:creationId xmlns:p14="http://schemas.microsoft.com/office/powerpoint/2010/main" val="2849738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title"/>
          </p:nvPr>
        </p:nvSpPr>
        <p:spPr>
          <a:xfrm>
            <a:off x="914400" y="0"/>
            <a:ext cx="8229600" cy="838200"/>
          </a:xfrm>
        </p:spPr>
        <p:txBody>
          <a:bodyPr/>
          <a:lstStyle/>
          <a:p>
            <a:pPr eaLnBrk="1" hangingPunct="1">
              <a:defRPr/>
            </a:pPr>
            <a:r>
              <a:rPr lang="en-US" sz="3200" b="1" smtClean="0">
                <a:effectLst>
                  <a:outerShdw blurRad="38100" dist="38100" dir="2700000" algn="tl">
                    <a:srgbClr val="C0C0C0"/>
                  </a:outerShdw>
                </a:effectLst>
                <a:latin typeface="Trebuchet MS" pitchFamily="34" charset="0"/>
              </a:rPr>
              <a:t>TRANSMISI BIO-ELEKTRIK DI SINAPS</a:t>
            </a:r>
          </a:p>
        </p:txBody>
      </p:sp>
      <p:pic>
        <p:nvPicPr>
          <p:cNvPr id="56323" name="Picture 5" descr="neur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762000"/>
            <a:ext cx="8229600" cy="5562600"/>
          </a:xfrm>
        </p:spPr>
      </p:pic>
      <p:sp>
        <p:nvSpPr>
          <p:cNvPr id="56325" name="Slide Number Placeholder 4"/>
          <p:cNvSpPr txBox="1">
            <a:spLocks noGrp="1"/>
          </p:cNvSpPr>
          <p:nvPr/>
        </p:nvSpPr>
        <p:spPr bwMode="auto">
          <a:xfrm>
            <a:off x="6934200" y="63404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D6B61620-AD47-474D-9FEF-BFB14C230487}" type="slidenum">
              <a:rPr lang="en-US" altLang="en-US" sz="1200">
                <a:solidFill>
                  <a:schemeClr val="bg1"/>
                </a:solidFill>
                <a:latin typeface="Calibri" panose="020F0502020204030204" pitchFamily="34" charset="0"/>
                <a:cs typeface="Arial" panose="020B0604020202020204" pitchFamily="34" charset="0"/>
              </a:rPr>
              <a:pPr algn="r" eaLnBrk="1" hangingPunct="1"/>
              <a:t>49</a:t>
            </a:fld>
            <a:endParaRPr lang="en-US" altLang="en-US" sz="1200">
              <a:solidFill>
                <a:schemeClr val="bg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87722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9219" name="Picture 3" descr="image00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7525" cy="6324600"/>
          </a:xfrm>
        </p:spPr>
      </p:pic>
    </p:spTree>
    <p:extLst>
      <p:ext uri="{BB962C8B-B14F-4D97-AF65-F5344CB8AC3E}">
        <p14:creationId xmlns:p14="http://schemas.microsoft.com/office/powerpoint/2010/main" val="21245656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685800" y="76200"/>
            <a:ext cx="8229600" cy="914400"/>
          </a:xfrm>
        </p:spPr>
        <p:txBody>
          <a:bodyPr/>
          <a:lstStyle/>
          <a:p>
            <a:pPr eaLnBrk="1" hangingPunct="1">
              <a:defRPr/>
            </a:pPr>
            <a:r>
              <a:rPr lang="en-US" sz="3600" b="1" smtClean="0">
                <a:effectLst>
                  <a:outerShdw blurRad="38100" dist="38100" dir="2700000" algn="tl">
                    <a:srgbClr val="C0C0C0"/>
                  </a:outerShdw>
                </a:effectLst>
                <a:latin typeface="Trebuchet MS" pitchFamily="34" charset="0"/>
              </a:rPr>
              <a:t>SINAPS YANG SUDAH TERBENTUK</a:t>
            </a:r>
          </a:p>
        </p:txBody>
      </p:sp>
      <p:sp>
        <p:nvSpPr>
          <p:cNvPr id="57347" name="Content Placeholder 2"/>
          <p:cNvSpPr>
            <a:spLocks noGrp="1"/>
          </p:cNvSpPr>
          <p:nvPr>
            <p:ph idx="1"/>
          </p:nvPr>
        </p:nvSpPr>
        <p:spPr/>
        <p:txBody>
          <a:bodyPr/>
          <a:lstStyle/>
          <a:p>
            <a:pPr eaLnBrk="1" hangingPunct="1"/>
            <a:endParaRPr lang="en-US" altLang="en-US" smtClean="0"/>
          </a:p>
        </p:txBody>
      </p:sp>
      <p:sp>
        <p:nvSpPr>
          <p:cNvPr id="5734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DD2A06-97DB-43B3-9FE9-19DF3891EC6B}" type="slidenum">
              <a:rPr lang="en-US" altLang="en-US"/>
              <a:pPr/>
              <a:t>50</a:t>
            </a:fld>
            <a:endParaRPr lang="en-US" altLang="en-US"/>
          </a:p>
        </p:txBody>
      </p:sp>
      <p:pic>
        <p:nvPicPr>
          <p:cNvPr id="573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14400"/>
            <a:ext cx="8305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49799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pPr>
              <a:defRPr/>
            </a:pPr>
            <a:r>
              <a:rPr lang="en-US" sz="4000" dirty="0" smtClean="0">
                <a:solidFill>
                  <a:srgbClr val="FFFF00"/>
                </a:solidFill>
              </a:rPr>
              <a:t>ANATOMI OTAK</a:t>
            </a:r>
            <a:endParaRPr lang="en-US" sz="4000" dirty="0">
              <a:solidFill>
                <a:srgbClr val="FFFF00"/>
              </a:solidFill>
            </a:endParaRPr>
          </a:p>
        </p:txBody>
      </p:sp>
      <p:sp>
        <p:nvSpPr>
          <p:cNvPr id="4" name="Date Placeholder 3"/>
          <p:cNvSpPr>
            <a:spLocks noGrp="1"/>
          </p:cNvSpPr>
          <p:nvPr>
            <p:ph type="dt" sz="quarter" idx="10"/>
          </p:nvPr>
        </p:nvSpPr>
        <p:spPr/>
        <p:txBody>
          <a:bodyPr/>
          <a:lstStyle/>
          <a:p>
            <a:pPr>
              <a:defRPr/>
            </a:pPr>
            <a:fld id="{C30ECD4B-445C-461F-AF74-44C66785ADC9}" type="datetime1">
              <a:rPr lang="en-US"/>
              <a:pPr>
                <a:defRPr/>
              </a:pPr>
              <a:t>9/15/2017</a:t>
            </a:fld>
            <a:endParaRPr lang="en-US"/>
          </a:p>
        </p:txBody>
      </p:sp>
      <p:pic>
        <p:nvPicPr>
          <p:cNvPr id="20482" name="Picture 2" descr="D:\1. UNP\1. MATERI KULIAH\8. DASAR2 PEMAHAMAN PERILAKU\otak.jpg"/>
          <p:cNvPicPr>
            <a:picLocks noGrp="1" noChangeAspect="1" noChangeArrowheads="1"/>
          </p:cNvPicPr>
          <p:nvPr>
            <p:ph idx="1"/>
          </p:nvPr>
        </p:nvPicPr>
        <p:blipFill>
          <a:blip r:embed="rId2"/>
          <a:srcRect/>
          <a:stretch>
            <a:fillRect/>
          </a:stretch>
        </p:blipFill>
        <p:spPr>
          <a:xfrm>
            <a:off x="685800" y="1219200"/>
            <a:ext cx="7848600" cy="5029200"/>
          </a:xfrm>
        </p:spPr>
      </p:pic>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DF0E78B-C2C4-4AFB-A940-94C5EE86040C}" type="slidenum">
              <a:rPr lang="en-US" altLang="en-US">
                <a:solidFill>
                  <a:srgbClr val="FFFFFF"/>
                </a:solidFill>
              </a:rPr>
              <a:pPr eaLnBrk="1" hangingPunct="1"/>
              <a:t>51</a:t>
            </a:fld>
            <a:endParaRPr lang="en-US" altLang="en-US">
              <a:solidFill>
                <a:srgbClr val="FFFFFF"/>
              </a:solidFill>
            </a:endParaRPr>
          </a:p>
        </p:txBody>
      </p:sp>
    </p:spTree>
    <p:extLst>
      <p:ext uri="{BB962C8B-B14F-4D97-AF65-F5344CB8AC3E}">
        <p14:creationId xmlns:p14="http://schemas.microsoft.com/office/powerpoint/2010/main" val="33584767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pPr>
              <a:defRPr/>
            </a:pPr>
            <a:r>
              <a:rPr lang="en-US" sz="3200" dirty="0" smtClean="0">
                <a:solidFill>
                  <a:srgbClr val="FFFF00"/>
                </a:solidFill>
              </a:rPr>
              <a:t>BAGIAN-BAGIAN OTAK DAN FUNGSINYA </a:t>
            </a:r>
            <a:endParaRPr lang="en-US" sz="3200" dirty="0">
              <a:solidFill>
                <a:srgbClr val="FFFF00"/>
              </a:solidFill>
            </a:endParaRPr>
          </a:p>
        </p:txBody>
      </p:sp>
      <p:sp>
        <p:nvSpPr>
          <p:cNvPr id="4" name="Date Placeholder 3"/>
          <p:cNvSpPr>
            <a:spLocks noGrp="1"/>
          </p:cNvSpPr>
          <p:nvPr>
            <p:ph type="dt" sz="quarter" idx="10"/>
          </p:nvPr>
        </p:nvSpPr>
        <p:spPr/>
        <p:txBody>
          <a:bodyPr/>
          <a:lstStyle/>
          <a:p>
            <a:pPr>
              <a:defRPr/>
            </a:pPr>
            <a:fld id="{1AE40CE5-2F8C-48EC-8648-F01DF50D4C0C}" type="datetime1">
              <a:rPr lang="en-US"/>
              <a:pPr>
                <a:defRPr/>
              </a:pPr>
              <a:t>9/15/2017</a:t>
            </a:fld>
            <a:endParaRPr lang="en-US"/>
          </a:p>
        </p:txBody>
      </p:sp>
      <p:pic>
        <p:nvPicPr>
          <p:cNvPr id="21507" name="Picture 3" descr="D:\1. UNP\1. MATERI KULIAH\8. DASAR2 PEMAHAMAN PERILAKU\BRAIN_2.gif"/>
          <p:cNvPicPr>
            <a:picLocks noGrp="1" noChangeAspect="1" noChangeArrowheads="1"/>
          </p:cNvPicPr>
          <p:nvPr>
            <p:ph idx="1"/>
          </p:nvPr>
        </p:nvPicPr>
        <p:blipFill>
          <a:blip r:embed="rId2"/>
          <a:srcRect/>
          <a:stretch>
            <a:fillRect/>
          </a:stretch>
        </p:blipFill>
        <p:spPr>
          <a:xfrm>
            <a:off x="1066800" y="1371600"/>
            <a:ext cx="7239000" cy="4876800"/>
          </a:xfrm>
        </p:spPr>
      </p:pic>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D95469E-C6C2-4FE5-A73F-56F46506DA4B}" type="slidenum">
              <a:rPr lang="en-US" altLang="en-US">
                <a:solidFill>
                  <a:srgbClr val="FFFFFF"/>
                </a:solidFill>
              </a:rPr>
              <a:pPr eaLnBrk="1" hangingPunct="1"/>
              <a:t>52</a:t>
            </a:fld>
            <a:endParaRPr lang="en-US" altLang="en-US">
              <a:solidFill>
                <a:srgbClr val="FFFFFF"/>
              </a:solidFill>
            </a:endParaRPr>
          </a:p>
        </p:txBody>
      </p:sp>
    </p:spTree>
    <p:extLst>
      <p:ext uri="{BB962C8B-B14F-4D97-AF65-F5344CB8AC3E}">
        <p14:creationId xmlns:p14="http://schemas.microsoft.com/office/powerpoint/2010/main" val="42274440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4" name="Date Placeholder 3"/>
          <p:cNvSpPr>
            <a:spLocks noGrp="1"/>
          </p:cNvSpPr>
          <p:nvPr>
            <p:ph type="dt" sz="quarter" idx="10"/>
          </p:nvPr>
        </p:nvSpPr>
        <p:spPr/>
        <p:txBody>
          <a:bodyPr/>
          <a:lstStyle/>
          <a:p>
            <a:pPr>
              <a:defRPr/>
            </a:pPr>
            <a:fld id="{AEC95735-13B3-434A-8BE7-84DDE0137CD7}" type="datetime1">
              <a:rPr lang="en-US"/>
              <a:pPr>
                <a:defRPr/>
              </a:pPr>
              <a:t>9/15/2017</a:t>
            </a:fld>
            <a:endParaRPr lang="en-US"/>
          </a:p>
        </p:txBody>
      </p:sp>
      <p:sp>
        <p:nvSpPr>
          <p:cNvPr id="5" name="Footer Placeholder 4"/>
          <p:cNvSpPr>
            <a:spLocks noGrp="1"/>
          </p:cNvSpPr>
          <p:nvPr>
            <p:ph type="ftr" sz="quarter" idx="4294967295"/>
          </p:nvPr>
        </p:nvSpPr>
        <p:spPr>
          <a:xfrm>
            <a:off x="3028950" y="6356351"/>
            <a:ext cx="3086100" cy="365125"/>
          </a:xfrm>
          <a:prstGeom prst="rect">
            <a:avLst/>
          </a:prstGeom>
        </p:spPr>
        <p:txBody>
          <a:bodyPr/>
          <a:lstStyle/>
          <a:p>
            <a:pPr>
              <a:defRPr/>
            </a:pPr>
            <a:r>
              <a:rPr lang="en-US"/>
              <a:t>Designed by Kuntjojo</a:t>
            </a:r>
          </a:p>
        </p:txBody>
      </p:sp>
      <p:pic>
        <p:nvPicPr>
          <p:cNvPr id="24578" name="Picture 2" descr="D:\1. UNP\1. MATERI KULIAH\8. DASAR2 PEMAHAMAN PERILAKU\DSCN0160.JPG"/>
          <p:cNvPicPr>
            <a:picLocks noGrp="1" noChangeAspect="1" noChangeArrowheads="1"/>
          </p:cNvPicPr>
          <p:nvPr>
            <p:ph idx="1"/>
          </p:nvPr>
        </p:nvPicPr>
        <p:blipFill>
          <a:blip r:embed="rId2"/>
          <a:srcRect/>
          <a:stretch>
            <a:fillRect/>
          </a:stretch>
        </p:blipFill>
        <p:spPr>
          <a:xfrm>
            <a:off x="0" y="0"/>
            <a:ext cx="9144000" cy="6858000"/>
          </a:xfrm>
        </p:spPr>
      </p:pic>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FE224A0-260A-47B9-B97E-C9D2F8B5A446}" type="slidenum">
              <a:rPr lang="en-US" altLang="en-US">
                <a:solidFill>
                  <a:srgbClr val="FFFFFF"/>
                </a:solidFill>
              </a:rPr>
              <a:pPr eaLnBrk="1" hangingPunct="1"/>
              <a:t>53</a:t>
            </a:fld>
            <a:endParaRPr lang="en-US" altLang="en-US">
              <a:solidFill>
                <a:srgbClr val="FFFFFF"/>
              </a:solidFill>
            </a:endParaRPr>
          </a:p>
        </p:txBody>
      </p:sp>
    </p:spTree>
    <p:extLst>
      <p:ext uri="{BB962C8B-B14F-4D97-AF65-F5344CB8AC3E}">
        <p14:creationId xmlns:p14="http://schemas.microsoft.com/office/powerpoint/2010/main" val="32581225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p:txBody>
          <a:bodyPr/>
          <a:lstStyle/>
          <a:p>
            <a:pPr>
              <a:defRPr/>
            </a:pPr>
            <a:endParaRPr lang="en-US"/>
          </a:p>
        </p:txBody>
      </p:sp>
      <p:sp>
        <p:nvSpPr>
          <p:cNvPr id="4" name="Date Placeholder 3"/>
          <p:cNvSpPr>
            <a:spLocks noGrp="1"/>
          </p:cNvSpPr>
          <p:nvPr>
            <p:ph type="dt" sz="quarter" idx="10"/>
          </p:nvPr>
        </p:nvSpPr>
        <p:spPr/>
        <p:txBody>
          <a:bodyPr/>
          <a:lstStyle/>
          <a:p>
            <a:pPr>
              <a:defRPr/>
            </a:pPr>
            <a:fld id="{EFE60698-2C9B-4C93-9D99-EB78380797BF}" type="datetime1">
              <a:rPr lang="en-US"/>
              <a:pPr>
                <a:defRPr/>
              </a:pPr>
              <a:t>9/15/2017</a:t>
            </a:fld>
            <a:endParaRPr lang="en-US"/>
          </a:p>
        </p:txBody>
      </p:sp>
      <p:sp>
        <p:nvSpPr>
          <p:cNvPr id="5" name="Footer Placeholder 4"/>
          <p:cNvSpPr>
            <a:spLocks noGrp="1"/>
          </p:cNvSpPr>
          <p:nvPr>
            <p:ph type="ftr" sz="quarter" idx="4294967295"/>
          </p:nvPr>
        </p:nvSpPr>
        <p:spPr>
          <a:xfrm>
            <a:off x="3028950" y="6356351"/>
            <a:ext cx="3086100" cy="365125"/>
          </a:xfrm>
          <a:prstGeom prst="rect">
            <a:avLst/>
          </a:prstGeom>
        </p:spPr>
        <p:txBody>
          <a:bodyPr/>
          <a:lstStyle/>
          <a:p>
            <a:pPr>
              <a:defRPr/>
            </a:pPr>
            <a:r>
              <a:rPr lang="en-US"/>
              <a:t>Designed by Kuntjojo</a:t>
            </a:r>
            <a:endParaRPr lang="en-US" dirty="0"/>
          </a:p>
        </p:txBody>
      </p:sp>
      <p:pic>
        <p:nvPicPr>
          <p:cNvPr id="10246" name="Picture 6" descr="D:\1. UNP\1. MATERI KULIAH\8. DASAR2 PEMAHAMAN PERILAKU\DSCN015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064CF41-E35B-4B95-B6CC-A9F725A12828}" type="slidenum">
              <a:rPr lang="en-US" altLang="en-US">
                <a:solidFill>
                  <a:srgbClr val="FFFFFF"/>
                </a:solidFill>
              </a:rPr>
              <a:pPr eaLnBrk="1" hangingPunct="1"/>
              <a:t>54</a:t>
            </a:fld>
            <a:endParaRPr lang="en-US" altLang="en-US">
              <a:solidFill>
                <a:srgbClr val="FFFFFF"/>
              </a:solidFill>
            </a:endParaRPr>
          </a:p>
        </p:txBody>
      </p:sp>
    </p:spTree>
    <p:extLst>
      <p:ext uri="{BB962C8B-B14F-4D97-AF65-F5344CB8AC3E}">
        <p14:creationId xmlns:p14="http://schemas.microsoft.com/office/powerpoint/2010/main" val="11560294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Teori</a:t>
            </a:r>
            <a:r>
              <a:rPr lang="en-US" dirty="0" smtClean="0"/>
              <a:t> 3 in 1</a:t>
            </a:r>
            <a:endParaRPr lang="en-US" dirty="0"/>
          </a:p>
        </p:txBody>
      </p:sp>
      <p:sp>
        <p:nvSpPr>
          <p:cNvPr id="3" name="Content Placeholder 2"/>
          <p:cNvSpPr>
            <a:spLocks noGrp="1"/>
          </p:cNvSpPr>
          <p:nvPr>
            <p:ph idx="1"/>
          </p:nvPr>
        </p:nvSpPr>
        <p:spPr>
          <a:ln>
            <a:solidFill>
              <a:schemeClr val="accent1"/>
            </a:solidFill>
          </a:ln>
        </p:spPr>
        <p:txBody>
          <a:bodyPr/>
          <a:lstStyle/>
          <a:p>
            <a:pPr>
              <a:buFontTx/>
              <a:buNone/>
              <a:defRPr/>
            </a:pPr>
            <a:r>
              <a:rPr lang="en-US" dirty="0" smtClean="0"/>
              <a:t>	</a:t>
            </a:r>
            <a:r>
              <a:rPr lang="en-US" dirty="0" err="1" smtClean="0"/>
              <a:t>Otak</a:t>
            </a:r>
            <a:r>
              <a:rPr lang="en-US" dirty="0" smtClean="0"/>
              <a:t> </a:t>
            </a:r>
            <a:r>
              <a:rPr lang="en-US" dirty="0" err="1" smtClean="0"/>
              <a:t>manusia</a:t>
            </a:r>
            <a:r>
              <a:rPr lang="en-US" dirty="0" smtClean="0"/>
              <a:t> </a:t>
            </a:r>
            <a:r>
              <a:rPr lang="en-US" dirty="0" err="1" smtClean="0"/>
              <a:t>mempunyai</a:t>
            </a:r>
            <a:r>
              <a:rPr lang="en-US" dirty="0" smtClean="0"/>
              <a:t> 3 </a:t>
            </a:r>
            <a:r>
              <a:rPr lang="en-US" dirty="0" err="1" smtClean="0"/>
              <a:t>bagian</a:t>
            </a:r>
            <a:r>
              <a:rPr lang="en-US" dirty="0" smtClean="0"/>
              <a:t> </a:t>
            </a:r>
            <a:r>
              <a:rPr lang="en-US" dirty="0" err="1" smtClean="0"/>
              <a:t>dasar</a:t>
            </a:r>
            <a:r>
              <a:rPr lang="en-US" dirty="0" smtClean="0"/>
              <a:t>, </a:t>
            </a:r>
            <a:r>
              <a:rPr lang="en-US" dirty="0" err="1" smtClean="0"/>
              <a:t>yaitu</a:t>
            </a:r>
            <a:r>
              <a:rPr lang="en-US" dirty="0" smtClean="0"/>
              <a:t>: </a:t>
            </a:r>
          </a:p>
          <a:p>
            <a:pPr>
              <a:buFontTx/>
              <a:buNone/>
              <a:defRPr/>
            </a:pPr>
            <a:r>
              <a:rPr lang="en-US" dirty="0" smtClean="0"/>
              <a:t>	1. BATANG OTAK </a:t>
            </a:r>
            <a:r>
              <a:rPr lang="en-US" dirty="0" err="1" smtClean="0"/>
              <a:t>atau</a:t>
            </a:r>
            <a:r>
              <a:rPr lang="en-US" dirty="0" smtClean="0"/>
              <a:t> OTAK REPTIL</a:t>
            </a:r>
          </a:p>
          <a:p>
            <a:pPr>
              <a:buFontTx/>
              <a:buNone/>
              <a:defRPr/>
            </a:pPr>
            <a:r>
              <a:rPr lang="en-US" dirty="0" smtClean="0"/>
              <a:t>	2. SISTEM LIMBIK </a:t>
            </a:r>
            <a:r>
              <a:rPr lang="en-US" dirty="0" err="1" smtClean="0"/>
              <a:t>atau</a:t>
            </a:r>
            <a:r>
              <a:rPr lang="en-US" dirty="0" smtClean="0"/>
              <a:t> OTAK MAMALIA</a:t>
            </a:r>
          </a:p>
          <a:p>
            <a:pPr>
              <a:buFontTx/>
              <a:buNone/>
              <a:defRPr/>
            </a:pPr>
            <a:r>
              <a:rPr lang="en-US" dirty="0" smtClean="0"/>
              <a:t>	3. NEOKORTEKS</a:t>
            </a:r>
          </a:p>
          <a:p>
            <a:pPr>
              <a:buFontTx/>
              <a:buNone/>
              <a:defRPr/>
            </a:pPr>
            <a:r>
              <a:rPr lang="en-US" dirty="0" smtClean="0"/>
              <a:t>	Dr. Paul MacLean </a:t>
            </a:r>
            <a:r>
              <a:rPr lang="en-US" dirty="0" err="1" smtClean="0"/>
              <a:t>menyebut</a:t>
            </a:r>
            <a:r>
              <a:rPr lang="en-US" dirty="0" smtClean="0"/>
              <a:t> </a:t>
            </a:r>
            <a:r>
              <a:rPr lang="en-US" dirty="0" err="1" smtClean="0"/>
              <a:t>ketiga</a:t>
            </a:r>
            <a:r>
              <a:rPr lang="en-US" dirty="0" smtClean="0"/>
              <a:t> </a:t>
            </a:r>
            <a:r>
              <a:rPr lang="en-US" dirty="0" err="1" smtClean="0"/>
              <a:t>bagian</a:t>
            </a:r>
            <a:r>
              <a:rPr lang="en-US" dirty="0" smtClean="0"/>
              <a:t> </a:t>
            </a:r>
            <a:r>
              <a:rPr lang="en-US" dirty="0" err="1" smtClean="0"/>
              <a:t>dasar</a:t>
            </a:r>
            <a:r>
              <a:rPr lang="en-US" dirty="0" smtClean="0"/>
              <a:t> </a:t>
            </a:r>
            <a:r>
              <a:rPr lang="en-US" dirty="0" err="1" smtClean="0"/>
              <a:t>otak</a:t>
            </a:r>
            <a:r>
              <a:rPr lang="en-US" dirty="0" smtClean="0"/>
              <a:t> </a:t>
            </a:r>
            <a:r>
              <a:rPr lang="en-US" dirty="0" err="1" smtClean="0"/>
              <a:t>tsb</a:t>
            </a:r>
            <a:r>
              <a:rPr lang="en-US" dirty="0" smtClean="0"/>
              <a:t> </a:t>
            </a:r>
            <a:r>
              <a:rPr lang="en-US" dirty="0" err="1" smtClean="0"/>
              <a:t>sebagai</a:t>
            </a:r>
            <a:r>
              <a:rPr lang="en-US" dirty="0" smtClean="0"/>
              <a:t> TRIUNE (3 in 1) </a:t>
            </a:r>
            <a:endParaRPr lang="en-US" dirty="0"/>
          </a:p>
        </p:txBody>
      </p:sp>
      <p:sp>
        <p:nvSpPr>
          <p:cNvPr id="4" name="Date Placeholder 3"/>
          <p:cNvSpPr>
            <a:spLocks noGrp="1"/>
          </p:cNvSpPr>
          <p:nvPr>
            <p:ph type="dt" sz="quarter" idx="10"/>
          </p:nvPr>
        </p:nvSpPr>
        <p:spPr/>
        <p:txBody>
          <a:bodyPr/>
          <a:lstStyle/>
          <a:p>
            <a:pPr>
              <a:defRPr/>
            </a:pPr>
            <a:fld id="{5F4388E5-CB0B-4E80-88F3-C4B7879AB5EE}"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DD4D801-1F07-4D8A-9916-152CE53BF1DC}" type="slidenum">
              <a:rPr lang="en-US" altLang="en-US">
                <a:solidFill>
                  <a:srgbClr val="FFFFFF"/>
                </a:solidFill>
              </a:rPr>
              <a:pPr eaLnBrk="1" hangingPunct="1"/>
              <a:t>55</a:t>
            </a:fld>
            <a:endParaRPr lang="en-US" altLang="en-US">
              <a:solidFill>
                <a:srgbClr val="FFFFFF"/>
              </a:solidFill>
            </a:endParaRPr>
          </a:p>
        </p:txBody>
      </p:sp>
    </p:spTree>
    <p:extLst>
      <p:ext uri="{BB962C8B-B14F-4D97-AF65-F5344CB8AC3E}">
        <p14:creationId xmlns:p14="http://schemas.microsoft.com/office/powerpoint/2010/main" val="41534318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Triune  Brain Theory</a:t>
            </a:r>
            <a:endParaRPr lang="en-US" dirty="0"/>
          </a:p>
        </p:txBody>
      </p:sp>
      <p:sp>
        <p:nvSpPr>
          <p:cNvPr id="4" name="Date Placeholder 3"/>
          <p:cNvSpPr>
            <a:spLocks noGrp="1"/>
          </p:cNvSpPr>
          <p:nvPr>
            <p:ph type="dt" sz="quarter" idx="10"/>
          </p:nvPr>
        </p:nvSpPr>
        <p:spPr/>
        <p:txBody>
          <a:bodyPr/>
          <a:lstStyle/>
          <a:p>
            <a:pPr>
              <a:defRPr/>
            </a:pPr>
            <a:fld id="{5F4388E5-CB0B-4E80-88F3-C4B7879AB5EE}"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935BCE-523C-4497-ABFA-B8FF08350D8D}" type="slidenum">
              <a:rPr lang="en-US" altLang="en-US">
                <a:solidFill>
                  <a:srgbClr val="FFFFFF"/>
                </a:solidFill>
              </a:rPr>
              <a:pPr eaLnBrk="1" hangingPunct="1"/>
              <a:t>56</a:t>
            </a:fld>
            <a:endParaRPr lang="en-US" altLang="en-US">
              <a:solidFill>
                <a:srgbClr val="FFFFFF"/>
              </a:solidFill>
            </a:endParaRPr>
          </a:p>
        </p:txBody>
      </p:sp>
      <p:pic>
        <p:nvPicPr>
          <p:cNvPr id="122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447800"/>
            <a:ext cx="7620000" cy="472440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049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pPr>
              <a:defRPr/>
            </a:pPr>
            <a:r>
              <a:rPr lang="en-US" sz="2800" dirty="0" err="1" smtClean="0"/>
              <a:t>Masing-masing</a:t>
            </a:r>
            <a:r>
              <a:rPr lang="en-US" sz="2800" dirty="0" smtClean="0"/>
              <a:t> </a:t>
            </a:r>
            <a:r>
              <a:rPr lang="en-US" sz="2800" dirty="0" err="1" smtClean="0"/>
              <a:t>Bagian</a:t>
            </a:r>
            <a:r>
              <a:rPr lang="en-US" sz="2800" dirty="0" smtClean="0"/>
              <a:t> </a:t>
            </a:r>
            <a:r>
              <a:rPr lang="en-US" sz="2800" dirty="0" err="1" smtClean="0"/>
              <a:t>Otak</a:t>
            </a:r>
            <a:r>
              <a:rPr lang="en-US" sz="2800" dirty="0" smtClean="0"/>
              <a:t> </a:t>
            </a:r>
            <a:r>
              <a:rPr lang="en-US" sz="2800" dirty="0" err="1" smtClean="0"/>
              <a:t>Bertanggung</a:t>
            </a:r>
            <a:r>
              <a:rPr lang="en-US" sz="2800" dirty="0" smtClean="0"/>
              <a:t> </a:t>
            </a:r>
            <a:r>
              <a:rPr lang="en-US" sz="2800" dirty="0" err="1" smtClean="0"/>
              <a:t>jawab</a:t>
            </a:r>
            <a:r>
              <a:rPr lang="en-US" sz="2800" dirty="0" smtClean="0"/>
              <a:t> </a:t>
            </a:r>
            <a:r>
              <a:rPr lang="en-US" sz="2800" dirty="0" err="1" smtClean="0"/>
              <a:t>atas</a:t>
            </a:r>
            <a:r>
              <a:rPr lang="en-US" sz="2800" dirty="0" smtClean="0"/>
              <a:t> </a:t>
            </a:r>
            <a:r>
              <a:rPr lang="en-US" sz="2800" dirty="0" err="1" smtClean="0"/>
              <a:t>Fungsi</a:t>
            </a:r>
            <a:r>
              <a:rPr lang="en-US" sz="2800" dirty="0" smtClean="0"/>
              <a:t> yang </a:t>
            </a:r>
            <a:r>
              <a:rPr lang="en-US" sz="2800" dirty="0" err="1" smtClean="0"/>
              <a:t>Berbeda</a:t>
            </a:r>
            <a:endParaRPr lang="en-US" sz="2800" dirty="0"/>
          </a:p>
        </p:txBody>
      </p:sp>
      <p:sp>
        <p:nvSpPr>
          <p:cNvPr id="3" name="Content Placeholder 2"/>
          <p:cNvSpPr>
            <a:spLocks noGrp="1"/>
          </p:cNvSpPr>
          <p:nvPr>
            <p:ph idx="1"/>
          </p:nvPr>
        </p:nvSpPr>
        <p:spPr>
          <a:xfrm>
            <a:off x="457200" y="1295400"/>
            <a:ext cx="8229600" cy="5029200"/>
          </a:xfrm>
          <a:ln>
            <a:solidFill>
              <a:schemeClr val="accent1"/>
            </a:solidFill>
          </a:ln>
        </p:spPr>
        <p:txBody>
          <a:bodyPr/>
          <a:lstStyle/>
          <a:p>
            <a:pPr marL="514350" indent="-514350">
              <a:buFontTx/>
              <a:buAutoNum type="arabicPeriod"/>
              <a:defRPr/>
            </a:pPr>
            <a:r>
              <a:rPr lang="en-US" sz="2000" dirty="0" smtClean="0">
                <a:solidFill>
                  <a:srgbClr val="FFFF00"/>
                </a:solidFill>
              </a:rPr>
              <a:t>BATANG OTAK </a:t>
            </a:r>
            <a:r>
              <a:rPr lang="en-US" sz="2000" dirty="0" err="1" smtClean="0"/>
              <a:t>atau</a:t>
            </a:r>
            <a:r>
              <a:rPr lang="en-US" sz="2000" dirty="0" smtClean="0"/>
              <a:t> </a:t>
            </a:r>
            <a:r>
              <a:rPr lang="en-US" sz="2000" dirty="0" smtClean="0">
                <a:solidFill>
                  <a:srgbClr val="FFFF00"/>
                </a:solidFill>
              </a:rPr>
              <a:t>OTAK REPTILIA</a:t>
            </a:r>
          </a:p>
          <a:p>
            <a:pPr marL="914400" lvl="1" indent="-514350">
              <a:buFont typeface="Wingdings" pitchFamily="2" charset="2"/>
              <a:buChar char="v"/>
              <a:defRPr/>
            </a:pPr>
            <a:r>
              <a:rPr lang="en-US" sz="2000" dirty="0" err="1" smtClean="0"/>
              <a:t>Fungsi</a:t>
            </a:r>
            <a:r>
              <a:rPr lang="en-US" sz="2000" dirty="0" smtClean="0"/>
              <a:t> motor </a:t>
            </a:r>
            <a:r>
              <a:rPr lang="en-US" sz="2000" dirty="0" err="1" smtClean="0"/>
              <a:t>sensorik</a:t>
            </a:r>
            <a:endParaRPr lang="en-US" sz="2000" dirty="0" smtClean="0"/>
          </a:p>
          <a:p>
            <a:pPr marL="914400" lvl="1" indent="-514350">
              <a:buFont typeface="Wingdings" pitchFamily="2" charset="2"/>
              <a:buChar char="v"/>
              <a:defRPr/>
            </a:pPr>
            <a:r>
              <a:rPr lang="en-US" sz="2000" dirty="0" err="1" smtClean="0"/>
              <a:t>Kelangsungan</a:t>
            </a:r>
            <a:r>
              <a:rPr lang="en-US" sz="2000" dirty="0" smtClean="0"/>
              <a:t> </a:t>
            </a:r>
            <a:r>
              <a:rPr lang="en-US" sz="2000" dirty="0" err="1" smtClean="0"/>
              <a:t>hidup</a:t>
            </a:r>
            <a:endParaRPr lang="en-US" sz="2000" dirty="0" smtClean="0"/>
          </a:p>
          <a:p>
            <a:pPr marL="914400" lvl="1" indent="-514350">
              <a:buFont typeface="Wingdings" pitchFamily="2" charset="2"/>
              <a:buChar char="v"/>
              <a:defRPr/>
            </a:pPr>
            <a:r>
              <a:rPr lang="en-US" sz="2000" dirty="0" smtClean="0"/>
              <a:t>“</a:t>
            </a:r>
            <a:r>
              <a:rPr lang="en-US" sz="2000" dirty="0" err="1" smtClean="0"/>
              <a:t>Hadapi</a:t>
            </a:r>
            <a:r>
              <a:rPr lang="en-US" sz="2000" dirty="0" smtClean="0"/>
              <a:t> </a:t>
            </a:r>
            <a:r>
              <a:rPr lang="en-US" sz="2000" dirty="0" err="1" smtClean="0"/>
              <a:t>atau</a:t>
            </a:r>
            <a:r>
              <a:rPr lang="en-US" sz="2000" dirty="0" smtClean="0"/>
              <a:t> </a:t>
            </a:r>
            <a:r>
              <a:rPr lang="en-US" sz="2000" dirty="0" err="1" smtClean="0"/>
              <a:t>lari</a:t>
            </a:r>
            <a:r>
              <a:rPr lang="en-US" sz="2000" dirty="0" smtClean="0"/>
              <a:t>”</a:t>
            </a:r>
          </a:p>
          <a:p>
            <a:pPr marL="514350" indent="-514350">
              <a:buFontTx/>
              <a:buAutoNum type="arabicPeriod" startAt="2"/>
              <a:defRPr/>
            </a:pPr>
            <a:r>
              <a:rPr lang="en-US" sz="2000" dirty="0" smtClean="0">
                <a:solidFill>
                  <a:srgbClr val="FFFF00"/>
                </a:solidFill>
              </a:rPr>
              <a:t>SISTEM LIMBIK </a:t>
            </a:r>
            <a:r>
              <a:rPr lang="en-US" sz="2000" dirty="0" err="1" smtClean="0"/>
              <a:t>atau</a:t>
            </a:r>
            <a:r>
              <a:rPr lang="en-US" sz="2000" dirty="0" smtClean="0"/>
              <a:t> </a:t>
            </a:r>
            <a:r>
              <a:rPr lang="en-US" sz="2000" dirty="0" smtClean="0">
                <a:solidFill>
                  <a:srgbClr val="FFFF00"/>
                </a:solidFill>
              </a:rPr>
              <a:t>OTAK MAMALIA</a:t>
            </a:r>
          </a:p>
          <a:p>
            <a:pPr marL="914400" lvl="1" indent="-514350">
              <a:buFont typeface="Wingdings" pitchFamily="2" charset="2"/>
              <a:buChar char="v"/>
              <a:defRPr/>
            </a:pPr>
            <a:r>
              <a:rPr lang="en-US" sz="2000" dirty="0" err="1" smtClean="0"/>
              <a:t>Perasaan</a:t>
            </a:r>
            <a:r>
              <a:rPr lang="en-US" sz="2000" dirty="0" smtClean="0"/>
              <a:t>/</a:t>
            </a:r>
            <a:r>
              <a:rPr lang="en-US" sz="2000" dirty="0" err="1" smtClean="0"/>
              <a:t>emosi</a:t>
            </a:r>
            <a:endParaRPr lang="en-US" sz="2000" dirty="0" smtClean="0"/>
          </a:p>
          <a:p>
            <a:pPr marL="914400" lvl="1" indent="-514350">
              <a:buFont typeface="Wingdings" pitchFamily="2" charset="2"/>
              <a:buChar char="v"/>
              <a:defRPr/>
            </a:pPr>
            <a:r>
              <a:rPr lang="en-US" sz="2000" dirty="0" err="1" smtClean="0"/>
              <a:t>Memori</a:t>
            </a:r>
            <a:endParaRPr lang="en-US" sz="2000" dirty="0" smtClean="0"/>
          </a:p>
          <a:p>
            <a:pPr marL="914400" lvl="1" indent="-514350">
              <a:buFont typeface="Wingdings" pitchFamily="2" charset="2"/>
              <a:buChar char="v"/>
              <a:defRPr/>
            </a:pPr>
            <a:r>
              <a:rPr lang="en-US" sz="2000" dirty="0" err="1" smtClean="0"/>
              <a:t>Bioritmik</a:t>
            </a:r>
            <a:endParaRPr lang="en-US" sz="2000" dirty="0" smtClean="0"/>
          </a:p>
          <a:p>
            <a:pPr marL="914400" lvl="1" indent="-514350">
              <a:buFont typeface="Wingdings" pitchFamily="2" charset="2"/>
              <a:buChar char="v"/>
              <a:defRPr/>
            </a:pPr>
            <a:r>
              <a:rPr lang="en-US" sz="2000" dirty="0" err="1" smtClean="0"/>
              <a:t>Sistem</a:t>
            </a:r>
            <a:r>
              <a:rPr lang="en-US" sz="2000" dirty="0" smtClean="0"/>
              <a:t> </a:t>
            </a:r>
            <a:r>
              <a:rPr lang="en-US" sz="2000" dirty="0" err="1" smtClean="0"/>
              <a:t>kekebalan</a:t>
            </a:r>
            <a:endParaRPr lang="en-US" sz="2000" dirty="0" smtClean="0"/>
          </a:p>
          <a:p>
            <a:pPr marL="514350" indent="-514350">
              <a:buFontTx/>
              <a:buAutoNum type="arabicPeriod" startAt="3"/>
              <a:defRPr/>
            </a:pPr>
            <a:r>
              <a:rPr lang="en-US" sz="2000" dirty="0" smtClean="0">
                <a:solidFill>
                  <a:srgbClr val="FFFF00"/>
                </a:solidFill>
              </a:rPr>
              <a:t>NEOKORTEKS</a:t>
            </a:r>
            <a:r>
              <a:rPr lang="en-US" sz="2000" dirty="0" smtClean="0"/>
              <a:t> </a:t>
            </a:r>
            <a:r>
              <a:rPr lang="en-US" sz="2000" dirty="0" err="1" smtClean="0"/>
              <a:t>atau</a:t>
            </a:r>
            <a:r>
              <a:rPr lang="en-US" sz="2000" dirty="0" smtClean="0"/>
              <a:t> </a:t>
            </a:r>
            <a:r>
              <a:rPr lang="en-US" sz="2000" dirty="0" smtClean="0">
                <a:solidFill>
                  <a:srgbClr val="FFFF00"/>
                </a:solidFill>
              </a:rPr>
              <a:t>OTAK BERPIKIR</a:t>
            </a:r>
          </a:p>
          <a:p>
            <a:pPr marL="914400" lvl="1" indent="-514350">
              <a:buFont typeface="Wingdings" pitchFamily="2" charset="2"/>
              <a:buChar char="v"/>
              <a:defRPr/>
            </a:pPr>
            <a:r>
              <a:rPr lang="en-US" sz="2000" dirty="0" err="1" smtClean="0">
                <a:solidFill>
                  <a:srgbClr val="FFFF00"/>
                </a:solidFill>
              </a:rPr>
              <a:t>Kegiatan</a:t>
            </a:r>
            <a:r>
              <a:rPr lang="en-US" sz="2000" dirty="0" smtClean="0">
                <a:solidFill>
                  <a:srgbClr val="FFFF00"/>
                </a:solidFill>
              </a:rPr>
              <a:t> </a:t>
            </a:r>
            <a:r>
              <a:rPr lang="en-US" sz="2000" dirty="0" err="1" smtClean="0">
                <a:solidFill>
                  <a:srgbClr val="FFFF00"/>
                </a:solidFill>
              </a:rPr>
              <a:t>inteltula</a:t>
            </a:r>
            <a:endParaRPr lang="en-US" sz="2000" dirty="0" smtClean="0">
              <a:solidFill>
                <a:srgbClr val="FFFF00"/>
              </a:solidFill>
            </a:endParaRPr>
          </a:p>
          <a:p>
            <a:pPr marL="914400" lvl="1" indent="-514350">
              <a:buFont typeface="Wingdings" pitchFamily="2" charset="2"/>
              <a:buChar char="v"/>
              <a:defRPr/>
            </a:pPr>
            <a:r>
              <a:rPr lang="en-US" sz="2000" dirty="0" err="1" smtClean="0"/>
              <a:t>Bahasa</a:t>
            </a:r>
          </a:p>
          <a:p>
            <a:pPr marL="914400" lvl="1" indent="-514350">
              <a:buFont typeface="Wingdings" pitchFamily="2" charset="2"/>
              <a:buChar char="v"/>
              <a:defRPr/>
            </a:pPr>
            <a:r>
              <a:rPr lang="en-US" sz="2000" dirty="0" err="1" smtClean="0"/>
              <a:t>kecerdasan</a:t>
            </a:r>
            <a:endParaRPr lang="en-US" sz="2000" dirty="0" smtClean="0"/>
          </a:p>
          <a:p>
            <a:pPr marL="1314450" lvl="2" indent="-514350">
              <a:buFontTx/>
              <a:buNone/>
              <a:defRPr/>
            </a:pPr>
            <a:endParaRPr lang="en-US" sz="1600" dirty="0" smtClean="0"/>
          </a:p>
          <a:p>
            <a:pPr marL="1314450" lvl="2" indent="-514350">
              <a:buFontTx/>
              <a:buNone/>
              <a:defRPr/>
            </a:pPr>
            <a:endParaRPr lang="en-US" sz="1600" dirty="0" smtClean="0"/>
          </a:p>
          <a:p>
            <a:pPr marL="1771650" lvl="3" indent="-514350">
              <a:buFont typeface="Wingdings" pitchFamily="2" charset="2"/>
              <a:buChar char="v"/>
              <a:defRPr/>
            </a:pPr>
            <a:endParaRPr lang="en-US" sz="1600" dirty="0"/>
          </a:p>
        </p:txBody>
      </p:sp>
      <p:sp>
        <p:nvSpPr>
          <p:cNvPr id="4" name="Date Placeholder 3"/>
          <p:cNvSpPr>
            <a:spLocks noGrp="1"/>
          </p:cNvSpPr>
          <p:nvPr>
            <p:ph type="dt" sz="quarter" idx="10"/>
          </p:nvPr>
        </p:nvSpPr>
        <p:spPr/>
        <p:txBody>
          <a:bodyPr/>
          <a:lstStyle/>
          <a:p>
            <a:pPr>
              <a:defRPr/>
            </a:pPr>
            <a:fld id="{5F4388E5-CB0B-4E80-88F3-C4B7879AB5EE}"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B6382C9-06A0-49A8-B7D8-D0B6CBE424B8}" type="slidenum">
              <a:rPr lang="en-US" altLang="en-US">
                <a:solidFill>
                  <a:srgbClr val="FFFFFF"/>
                </a:solidFill>
              </a:rPr>
              <a:pPr eaLnBrk="1" hangingPunct="1"/>
              <a:t>57</a:t>
            </a:fld>
            <a:endParaRPr lang="en-US" altLang="en-US">
              <a:solidFill>
                <a:srgbClr val="FFFFFF"/>
              </a:solidFill>
            </a:endParaRPr>
          </a:p>
        </p:txBody>
      </p:sp>
    </p:spTree>
    <p:extLst>
      <p:ext uri="{BB962C8B-B14F-4D97-AF65-F5344CB8AC3E}">
        <p14:creationId xmlns:p14="http://schemas.microsoft.com/office/powerpoint/2010/main" val="2376653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FFFF00"/>
                </a:solidFill>
              </a:rPr>
              <a:t>TEORI 3 IN 1</a:t>
            </a:r>
            <a:endParaRPr lang="en-US" dirty="0">
              <a:solidFill>
                <a:srgbClr val="FFFF00"/>
              </a:solidFill>
            </a:endParaRPr>
          </a:p>
        </p:txBody>
      </p:sp>
      <p:sp>
        <p:nvSpPr>
          <p:cNvPr id="3" name="Content Placeholder 2"/>
          <p:cNvSpPr>
            <a:spLocks noGrp="1"/>
          </p:cNvSpPr>
          <p:nvPr>
            <p:ph idx="1"/>
          </p:nvPr>
        </p:nvSpPr>
        <p:spPr>
          <a:ln>
            <a:solidFill>
              <a:schemeClr val="accent1"/>
            </a:solidFill>
          </a:ln>
        </p:spPr>
        <p:txBody>
          <a:bodyPr/>
          <a:lstStyle/>
          <a:p>
            <a:pPr>
              <a:defRPr/>
            </a:pPr>
            <a:r>
              <a:rPr lang="en-US" b="1" i="1" dirty="0" err="1" smtClean="0">
                <a:solidFill>
                  <a:srgbClr val="FFFF00"/>
                </a:solidFill>
              </a:rPr>
              <a:t>Batang</a:t>
            </a:r>
            <a:r>
              <a:rPr lang="en-US" b="1" i="1" dirty="0" smtClean="0">
                <a:solidFill>
                  <a:srgbClr val="FFFF00"/>
                </a:solidFill>
              </a:rPr>
              <a:t> </a:t>
            </a:r>
            <a:r>
              <a:rPr lang="en-US" b="1" i="1" dirty="0" err="1" smtClean="0">
                <a:solidFill>
                  <a:srgbClr val="FFFF00"/>
                </a:solidFill>
              </a:rPr>
              <a:t>Otak</a:t>
            </a:r>
            <a:r>
              <a:rPr lang="en-US" dirty="0" smtClean="0"/>
              <a:t>, </a:t>
            </a:r>
            <a:r>
              <a:rPr lang="en-US" dirty="0" err="1" smtClean="0"/>
              <a:t>mengendalikan</a:t>
            </a:r>
            <a:r>
              <a:rPr lang="en-US" dirty="0" smtClean="0"/>
              <a:t> </a:t>
            </a:r>
            <a:r>
              <a:rPr lang="en-US" dirty="0" err="1" smtClean="0"/>
              <a:t>fungsi-fungsi</a:t>
            </a:r>
            <a:r>
              <a:rPr lang="en-US" dirty="0" smtClean="0"/>
              <a:t> </a:t>
            </a:r>
            <a:r>
              <a:rPr lang="en-US" dirty="0" err="1" smtClean="0"/>
              <a:t>penyangga</a:t>
            </a:r>
            <a:r>
              <a:rPr lang="en-US" dirty="0" smtClean="0"/>
              <a:t> </a:t>
            </a:r>
            <a:r>
              <a:rPr lang="en-US" dirty="0" err="1" smtClean="0"/>
              <a:t>kehidupan</a:t>
            </a:r>
            <a:r>
              <a:rPr lang="en-US" dirty="0" smtClean="0"/>
              <a:t> </a:t>
            </a:r>
            <a:r>
              <a:rPr lang="en-US" dirty="0" err="1" smtClean="0"/>
              <a:t>dasar</a:t>
            </a:r>
            <a:r>
              <a:rPr lang="en-US" dirty="0" smtClean="0"/>
              <a:t> </a:t>
            </a:r>
            <a:r>
              <a:rPr lang="en-US" dirty="0" err="1" smtClean="0"/>
              <a:t>misalnya</a:t>
            </a:r>
            <a:r>
              <a:rPr lang="en-US" dirty="0" smtClean="0"/>
              <a:t> </a:t>
            </a:r>
            <a:r>
              <a:rPr lang="en-US" dirty="0" err="1" smtClean="0"/>
              <a:t>pernapasan</a:t>
            </a:r>
            <a:r>
              <a:rPr lang="en-US" dirty="0" smtClean="0"/>
              <a:t> </a:t>
            </a:r>
            <a:r>
              <a:rPr lang="en-US" dirty="0" err="1" smtClean="0"/>
              <a:t>dan</a:t>
            </a:r>
            <a:r>
              <a:rPr lang="en-US" dirty="0" smtClean="0"/>
              <a:t> </a:t>
            </a:r>
            <a:r>
              <a:rPr lang="en-US" dirty="0" err="1" smtClean="0"/>
              <a:t>laju</a:t>
            </a:r>
            <a:r>
              <a:rPr lang="en-US" dirty="0" smtClean="0"/>
              <a:t> </a:t>
            </a:r>
            <a:r>
              <a:rPr lang="en-US" dirty="0" err="1" smtClean="0"/>
              <a:t>denyut</a:t>
            </a:r>
            <a:r>
              <a:rPr lang="en-US" dirty="0" smtClean="0"/>
              <a:t> </a:t>
            </a:r>
            <a:r>
              <a:rPr lang="en-US" dirty="0" err="1" smtClean="0"/>
              <a:t>jantung</a:t>
            </a:r>
            <a:r>
              <a:rPr lang="en-US" dirty="0" smtClean="0"/>
              <a:t>. </a:t>
            </a:r>
            <a:r>
              <a:rPr lang="en-US" dirty="0" err="1" smtClean="0"/>
              <a:t>Mengontrol</a:t>
            </a:r>
            <a:r>
              <a:rPr lang="en-US" dirty="0" smtClean="0"/>
              <a:t> </a:t>
            </a:r>
            <a:r>
              <a:rPr lang="en-US" dirty="0" err="1" smtClean="0"/>
              <a:t>tingkat</a:t>
            </a:r>
            <a:r>
              <a:rPr lang="en-US" dirty="0" smtClean="0"/>
              <a:t> </a:t>
            </a:r>
            <a:r>
              <a:rPr lang="en-US" dirty="0" err="1" smtClean="0"/>
              <a:t>kesiagaan</a:t>
            </a:r>
            <a:r>
              <a:rPr lang="en-US" dirty="0" smtClean="0"/>
              <a:t>. </a:t>
            </a:r>
            <a:r>
              <a:rPr lang="en-US" dirty="0" err="1" smtClean="0"/>
              <a:t>Menyiagakan</a:t>
            </a:r>
            <a:r>
              <a:rPr lang="en-US" dirty="0" smtClean="0"/>
              <a:t> </a:t>
            </a:r>
            <a:r>
              <a:rPr lang="en-US" dirty="0" err="1" smtClean="0"/>
              <a:t>anda</a:t>
            </a:r>
            <a:r>
              <a:rPr lang="en-US" dirty="0" smtClean="0"/>
              <a:t> </a:t>
            </a:r>
            <a:r>
              <a:rPr lang="en-US" dirty="0" err="1" smtClean="0"/>
              <a:t>terhadap</a:t>
            </a:r>
            <a:r>
              <a:rPr lang="en-US" dirty="0" smtClean="0"/>
              <a:t> </a:t>
            </a:r>
            <a:r>
              <a:rPr lang="en-US" dirty="0" err="1" smtClean="0"/>
              <a:t>informasi</a:t>
            </a:r>
            <a:r>
              <a:rPr lang="en-US" dirty="0" smtClean="0"/>
              <a:t> </a:t>
            </a:r>
            <a:r>
              <a:rPr lang="en-US" dirty="0" err="1" smtClean="0"/>
              <a:t>sensorik</a:t>
            </a:r>
            <a:r>
              <a:rPr lang="en-US" dirty="0" smtClean="0"/>
              <a:t> yang </a:t>
            </a:r>
            <a:r>
              <a:rPr lang="en-US" dirty="0" err="1" smtClean="0"/>
              <a:t>masuk</a:t>
            </a:r>
            <a:r>
              <a:rPr lang="en-US" dirty="0" smtClean="0"/>
              <a:t>. </a:t>
            </a:r>
            <a:r>
              <a:rPr lang="en-US" dirty="0" err="1" smtClean="0"/>
              <a:t>Mengendalikan</a:t>
            </a:r>
            <a:r>
              <a:rPr lang="en-US" dirty="0" smtClean="0"/>
              <a:t> </a:t>
            </a:r>
            <a:r>
              <a:rPr lang="en-US" dirty="0" err="1" smtClean="0"/>
              <a:t>suhu</a:t>
            </a:r>
            <a:r>
              <a:rPr lang="en-US" dirty="0" smtClean="0"/>
              <a:t>. </a:t>
            </a:r>
            <a:r>
              <a:rPr lang="en-US" dirty="0" err="1" smtClean="0"/>
              <a:t>Mengendalikan</a:t>
            </a:r>
            <a:r>
              <a:rPr lang="en-US" dirty="0" smtClean="0"/>
              <a:t> </a:t>
            </a:r>
            <a:r>
              <a:rPr lang="en-US" dirty="0" err="1" smtClean="0"/>
              <a:t>proses</a:t>
            </a:r>
            <a:r>
              <a:rPr lang="en-US" dirty="0" smtClean="0"/>
              <a:t> </a:t>
            </a:r>
            <a:r>
              <a:rPr lang="en-US" dirty="0" err="1" smtClean="0"/>
              <a:t>pencernaan</a:t>
            </a:r>
            <a:r>
              <a:rPr lang="en-US" dirty="0" smtClean="0"/>
              <a:t>. </a:t>
            </a:r>
            <a:r>
              <a:rPr lang="en-US" dirty="0" err="1" smtClean="0"/>
              <a:t>Menyampaikan</a:t>
            </a:r>
            <a:r>
              <a:rPr lang="en-US" dirty="0" smtClean="0"/>
              <a:t> </a:t>
            </a:r>
            <a:r>
              <a:rPr lang="en-US" dirty="0" err="1" smtClean="0"/>
              <a:t>informasi</a:t>
            </a:r>
            <a:r>
              <a:rPr lang="en-US" dirty="0" smtClean="0"/>
              <a:t> </a:t>
            </a:r>
            <a:r>
              <a:rPr lang="en-US" dirty="0" err="1" smtClean="0"/>
              <a:t>dari</a:t>
            </a:r>
            <a:r>
              <a:rPr lang="en-US" dirty="0" smtClean="0"/>
              <a:t> </a:t>
            </a:r>
            <a:r>
              <a:rPr lang="en-US" dirty="0" err="1" smtClean="0"/>
              <a:t>serebelum</a:t>
            </a:r>
            <a:r>
              <a:rPr lang="en-US" dirty="0" smtClean="0"/>
              <a:t>.</a:t>
            </a:r>
            <a:br>
              <a:rPr lang="en-US" dirty="0" smtClean="0"/>
            </a:br>
            <a:endParaRPr lang="en-US" dirty="0"/>
          </a:p>
        </p:txBody>
      </p:sp>
      <p:sp>
        <p:nvSpPr>
          <p:cNvPr id="4" name="Date Placeholder 3"/>
          <p:cNvSpPr>
            <a:spLocks noGrp="1"/>
          </p:cNvSpPr>
          <p:nvPr>
            <p:ph type="dt" sz="quarter" idx="10"/>
          </p:nvPr>
        </p:nvSpPr>
        <p:spPr/>
        <p:txBody>
          <a:bodyPr/>
          <a:lstStyle/>
          <a:p>
            <a:pPr>
              <a:defRPr/>
            </a:pPr>
            <a:fld id="{1C0B3BFD-55FE-4F29-BC8E-330BF7D1F7DE}"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A5B41BB-B443-4A3C-B893-5F286C607D8B}" type="slidenum">
              <a:rPr lang="en-US" altLang="en-US">
                <a:solidFill>
                  <a:srgbClr val="FFFFFF"/>
                </a:solidFill>
              </a:rPr>
              <a:pPr eaLnBrk="1" hangingPunct="1"/>
              <a:t>58</a:t>
            </a:fld>
            <a:endParaRPr lang="en-US" altLang="en-US">
              <a:solidFill>
                <a:srgbClr val="FFFFFF"/>
              </a:solidFill>
            </a:endParaRPr>
          </a:p>
        </p:txBody>
      </p:sp>
    </p:spTree>
    <p:extLst>
      <p:ext uri="{BB962C8B-B14F-4D97-AF65-F5344CB8AC3E}">
        <p14:creationId xmlns:p14="http://schemas.microsoft.com/office/powerpoint/2010/main" val="1574338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93C0288-593A-413E-91DD-BF7C41827FBA}" type="slidenum">
              <a:rPr lang="en-US" altLang="en-US">
                <a:cs typeface="Arial" panose="020B0604020202020204" pitchFamily="34" charset="0"/>
              </a:rPr>
              <a:pPr/>
              <a:t>59</a:t>
            </a:fld>
            <a:endParaRPr lang="en-US" altLang="en-US">
              <a:cs typeface="Arial" panose="020B0604020202020204" pitchFamily="34" charset="0"/>
            </a:endParaRPr>
          </a:p>
        </p:txBody>
      </p:sp>
      <p:pic>
        <p:nvPicPr>
          <p:cNvPr id="59395" name="Picture 2" descr="batang ota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462915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 Box 3"/>
          <p:cNvSpPr txBox="1">
            <a:spLocks noChangeArrowheads="1"/>
          </p:cNvSpPr>
          <p:nvPr/>
        </p:nvSpPr>
        <p:spPr bwMode="auto">
          <a:xfrm>
            <a:off x="4724400" y="914400"/>
            <a:ext cx="434340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7988" indent="-4079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Aft>
                <a:spcPts val="1000"/>
              </a:spcAft>
            </a:pPr>
            <a:endParaRPr lang="en-US" altLang="en-US" sz="1000" b="1">
              <a:latin typeface="Century Gothic" panose="020B0502020202020204" pitchFamily="34" charset="0"/>
              <a:cs typeface="Arial" panose="020B0604020202020204" pitchFamily="34" charset="0"/>
            </a:endParaRPr>
          </a:p>
          <a:p>
            <a:pPr>
              <a:lnSpc>
                <a:spcPct val="80000"/>
              </a:lnSpc>
              <a:spcAft>
                <a:spcPts val="1000"/>
              </a:spcAft>
              <a:buFont typeface="Wingdings" panose="05000000000000000000" pitchFamily="2" charset="2"/>
              <a:buNone/>
            </a:pPr>
            <a:r>
              <a:rPr lang="en-US" altLang="en-US" sz="2400" b="1">
                <a:latin typeface="Century Gothic" panose="020B0502020202020204" pitchFamily="34" charset="0"/>
                <a:cs typeface="Arial" panose="020B0604020202020204" pitchFamily="34" charset="0"/>
              </a:rPr>
              <a:t>•  Dikenal sebagai “Fight atau Flight”</a:t>
            </a:r>
          </a:p>
          <a:p>
            <a:pPr>
              <a:lnSpc>
                <a:spcPct val="80000"/>
              </a:lnSpc>
              <a:spcAft>
                <a:spcPts val="1000"/>
              </a:spcAft>
              <a:buFont typeface="Wingdings" panose="05000000000000000000" pitchFamily="2" charset="2"/>
              <a:buNone/>
            </a:pPr>
            <a:r>
              <a:rPr lang="en-US" altLang="en-US" sz="2400" b="1">
                <a:latin typeface="Century Gothic" panose="020B0502020202020204" pitchFamily="34" charset="0"/>
                <a:cs typeface="Arial" panose="020B0604020202020204" pitchFamily="34" charset="0"/>
              </a:rPr>
              <a:t>•  Reaksi terhadap </a:t>
            </a:r>
          </a:p>
          <a:p>
            <a:pPr>
              <a:lnSpc>
                <a:spcPct val="80000"/>
              </a:lnSpc>
              <a:spcAft>
                <a:spcPts val="1000"/>
              </a:spcAft>
              <a:buFont typeface="Wingdings" panose="05000000000000000000" pitchFamily="2" charset="2"/>
              <a:buNone/>
            </a:pPr>
            <a:r>
              <a:rPr lang="en-US" altLang="en-US" sz="2400" b="1">
                <a:latin typeface="Century Gothic" panose="020B0502020202020204" pitchFamily="34" charset="0"/>
                <a:cs typeface="Arial" panose="020B0604020202020204" pitchFamily="34" charset="0"/>
              </a:rPr>
              <a:t>    Ingatan</a:t>
            </a:r>
          </a:p>
          <a:p>
            <a:pPr>
              <a:lnSpc>
                <a:spcPct val="80000"/>
              </a:lnSpc>
              <a:spcAft>
                <a:spcPts val="1000"/>
              </a:spcAft>
              <a:buFont typeface="Wingdings" panose="05000000000000000000" pitchFamily="2" charset="2"/>
              <a:buNone/>
            </a:pPr>
            <a:r>
              <a:rPr lang="en-US" altLang="en-US" sz="2400" b="1">
                <a:latin typeface="Century Gothic" panose="020B0502020202020204" pitchFamily="34" charset="0"/>
                <a:cs typeface="Arial" panose="020B0604020202020204" pitchFamily="34" charset="0"/>
              </a:rPr>
              <a:t>•   Tiba-tiba bereaksi ketika takut, ditakut-takuti, dikritik atau diancam</a:t>
            </a:r>
          </a:p>
          <a:p>
            <a:pPr>
              <a:lnSpc>
                <a:spcPct val="80000"/>
              </a:lnSpc>
              <a:spcAft>
                <a:spcPts val="1000"/>
              </a:spcAft>
              <a:buFont typeface="Wingdings" panose="05000000000000000000" pitchFamily="2" charset="2"/>
              <a:buNone/>
            </a:pPr>
            <a:r>
              <a:rPr lang="en-US" altLang="en-US" sz="2400" b="1">
                <a:latin typeface="Century Gothic" panose="020B0502020202020204" pitchFamily="34" charset="0"/>
                <a:cs typeface="Arial" panose="020B0604020202020204" pitchFamily="34" charset="0"/>
              </a:rPr>
              <a:t>•  Merasa perlu untuk bertahan</a:t>
            </a:r>
          </a:p>
          <a:p>
            <a:pPr>
              <a:lnSpc>
                <a:spcPct val="80000"/>
              </a:lnSpc>
              <a:spcAft>
                <a:spcPts val="1000"/>
              </a:spcAft>
              <a:buFont typeface="Wingdings" panose="05000000000000000000" pitchFamily="2" charset="2"/>
              <a:buNone/>
            </a:pPr>
            <a:r>
              <a:rPr lang="en-US" altLang="en-US" sz="2400" b="1">
                <a:latin typeface="Century Gothic" panose="020B0502020202020204" pitchFamily="34" charset="0"/>
                <a:cs typeface="Arial" panose="020B0604020202020204" pitchFamily="34" charset="0"/>
              </a:rPr>
              <a:t>•  Perilaku marah atau berdebat</a:t>
            </a:r>
          </a:p>
          <a:p>
            <a:pPr>
              <a:lnSpc>
                <a:spcPct val="80000"/>
              </a:lnSpc>
              <a:buFont typeface="Wingdings" panose="05000000000000000000" pitchFamily="2" charset="2"/>
              <a:buNone/>
            </a:pPr>
            <a:r>
              <a:rPr lang="en-US" altLang="en-US" sz="2400" b="1">
                <a:latin typeface="Century Gothic" panose="020B0502020202020204" pitchFamily="34" charset="0"/>
                <a:cs typeface="Arial" panose="020B0604020202020204" pitchFamily="34" charset="0"/>
              </a:rPr>
              <a:t>•  Tidak dapat belajar pada kondisi ini</a:t>
            </a:r>
            <a:endParaRPr lang="en-US" altLang="en-US" sz="2400" b="1">
              <a:latin typeface="Helvetica" panose="020B0604020202020204" pitchFamily="34" charset="0"/>
              <a:cs typeface="Arial" panose="020B0604020202020204" pitchFamily="34" charset="0"/>
            </a:endParaRPr>
          </a:p>
        </p:txBody>
      </p:sp>
      <p:sp>
        <p:nvSpPr>
          <p:cNvPr id="1059844" name="Text Box 4"/>
          <p:cNvSpPr txBox="1">
            <a:spLocks noChangeArrowheads="1"/>
          </p:cNvSpPr>
          <p:nvPr/>
        </p:nvSpPr>
        <p:spPr bwMode="auto">
          <a:xfrm>
            <a:off x="990600" y="120650"/>
            <a:ext cx="8153400" cy="641350"/>
          </a:xfrm>
          <a:prstGeom prst="rect">
            <a:avLst/>
          </a:prstGeom>
          <a:noFill/>
          <a:ln w="9525">
            <a:noFill/>
            <a:miter lim="800000"/>
            <a:headEnd/>
            <a:tailEnd/>
          </a:ln>
          <a:effectLst/>
        </p:spPr>
        <p:txBody>
          <a:bodyPr>
            <a:spAutoFit/>
          </a:bodyPr>
          <a:lstStyle/>
          <a:p>
            <a:pPr>
              <a:spcAft>
                <a:spcPts val="1000"/>
              </a:spcAft>
              <a:defRPr/>
            </a:pPr>
            <a:r>
              <a:rPr lang="en-US" sz="3600" b="1">
                <a:effectLst>
                  <a:outerShdw blurRad="38100" dist="38100" dir="2700000" algn="tl">
                    <a:srgbClr val="C0C0C0"/>
                  </a:outerShdw>
                </a:effectLst>
                <a:latin typeface="Optima ExtraBlack"/>
                <a:cs typeface="Arial" charset="0"/>
              </a:rPr>
              <a:t>BATANG OTAK </a:t>
            </a:r>
            <a:r>
              <a:rPr lang="en-US" sz="2800" b="1">
                <a:effectLst>
                  <a:outerShdw blurRad="38100" dist="38100" dir="2700000" algn="tl">
                    <a:srgbClr val="C0C0C0"/>
                  </a:outerShdw>
                </a:effectLst>
                <a:latin typeface="Optima ExtraBlack"/>
                <a:cs typeface="Arial" charset="0"/>
              </a:rPr>
              <a:t>(Inti Hitam) </a:t>
            </a:r>
            <a:r>
              <a:rPr lang="en-US" sz="2800">
                <a:latin typeface="Optima ExtraBlack"/>
                <a:cs typeface="Arial" charset="0"/>
              </a:rPr>
              <a:t>= Bertahan</a:t>
            </a:r>
          </a:p>
        </p:txBody>
      </p:sp>
      <p:sp>
        <p:nvSpPr>
          <p:cNvPr id="59398" name="Text Box 5"/>
          <p:cNvSpPr txBox="1">
            <a:spLocks noChangeArrowheads="1"/>
          </p:cNvSpPr>
          <p:nvPr/>
        </p:nvSpPr>
        <p:spPr bwMode="auto">
          <a:xfrm>
            <a:off x="1600200" y="6324600"/>
            <a:ext cx="441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latin typeface="Century Gothic" panose="020B0502020202020204" pitchFamily="34" charset="0"/>
                <a:cs typeface="Arial" panose="020B0604020202020204" pitchFamily="34" charset="0"/>
              </a:rPr>
              <a:t>MacLean cited in Martel, 2000</a:t>
            </a:r>
            <a:endParaRPr lang="en-US" altLang="en-US" sz="2400">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414054495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10243" name="Picture 3" descr="image00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599113" cy="6324600"/>
          </a:xfrm>
        </p:spPr>
      </p:pic>
    </p:spTree>
    <p:extLst>
      <p:ext uri="{BB962C8B-B14F-4D97-AF65-F5344CB8AC3E}">
        <p14:creationId xmlns:p14="http://schemas.microsoft.com/office/powerpoint/2010/main" val="12596588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a:ln>
            <a:solidFill>
              <a:schemeClr val="accent1"/>
            </a:solidFill>
          </a:ln>
        </p:spPr>
        <p:txBody>
          <a:bodyPr/>
          <a:lstStyle/>
          <a:p>
            <a:pPr>
              <a:buFont typeface="Wingdings" pitchFamily="2" charset="2"/>
              <a:buChar char="v"/>
              <a:defRPr/>
            </a:pPr>
            <a:r>
              <a:rPr lang="en-US" sz="2800" i="1" dirty="0" err="1" smtClean="0">
                <a:solidFill>
                  <a:srgbClr val="FFFF00"/>
                </a:solidFill>
              </a:rPr>
              <a:t>Serebelum</a:t>
            </a:r>
            <a:r>
              <a:rPr lang="en-US" sz="2800" i="1" dirty="0" smtClean="0">
                <a:solidFill>
                  <a:srgbClr val="FFFF00"/>
                </a:solidFill>
              </a:rPr>
              <a:t> </a:t>
            </a:r>
            <a:r>
              <a:rPr lang="en-US" sz="2800" i="1" dirty="0" err="1" smtClean="0">
                <a:solidFill>
                  <a:srgbClr val="FFFF00"/>
                </a:solidFill>
              </a:rPr>
              <a:t>atau</a:t>
            </a:r>
            <a:r>
              <a:rPr lang="en-US" sz="2800" i="1" dirty="0" smtClean="0">
                <a:solidFill>
                  <a:srgbClr val="FFFF00"/>
                </a:solidFill>
              </a:rPr>
              <a:t> </a:t>
            </a:r>
            <a:r>
              <a:rPr lang="en-US" sz="2800" i="1" dirty="0" err="1" smtClean="0">
                <a:solidFill>
                  <a:srgbClr val="FFFF00"/>
                </a:solidFill>
              </a:rPr>
              <a:t>otak</a:t>
            </a:r>
            <a:r>
              <a:rPr lang="en-US" sz="2800" i="1" dirty="0" smtClean="0">
                <a:solidFill>
                  <a:srgbClr val="FFFF00"/>
                </a:solidFill>
              </a:rPr>
              <a:t> </a:t>
            </a:r>
            <a:r>
              <a:rPr lang="en-US" sz="2800" i="1" dirty="0" err="1" smtClean="0">
                <a:solidFill>
                  <a:srgbClr val="FFFF00"/>
                </a:solidFill>
              </a:rPr>
              <a:t>kecil</a:t>
            </a:r>
            <a:r>
              <a:rPr lang="en-US" sz="2800" i="1" dirty="0" smtClean="0">
                <a:solidFill>
                  <a:srgbClr val="FFFF00"/>
                </a:solidFill>
              </a:rPr>
              <a:t> </a:t>
            </a:r>
            <a:r>
              <a:rPr lang="en-US" sz="2800" i="1" dirty="0" err="1" smtClean="0">
                <a:solidFill>
                  <a:srgbClr val="FFFF00"/>
                </a:solidFill>
              </a:rPr>
              <a:t>atau</a:t>
            </a:r>
            <a:r>
              <a:rPr lang="en-US" sz="2800" i="1" dirty="0" smtClean="0">
                <a:solidFill>
                  <a:srgbClr val="FFFF00"/>
                </a:solidFill>
              </a:rPr>
              <a:t> </a:t>
            </a:r>
            <a:r>
              <a:rPr lang="en-US" sz="2800" i="1" dirty="0" err="1" smtClean="0">
                <a:solidFill>
                  <a:srgbClr val="FFFF00"/>
                </a:solidFill>
              </a:rPr>
              <a:t>otak</a:t>
            </a:r>
            <a:r>
              <a:rPr lang="en-US" sz="2800" i="1" dirty="0" smtClean="0">
                <a:solidFill>
                  <a:srgbClr val="FFFF00"/>
                </a:solidFill>
              </a:rPr>
              <a:t> </a:t>
            </a:r>
            <a:r>
              <a:rPr lang="en-US" sz="2800" i="1" dirty="0" err="1" smtClean="0">
                <a:solidFill>
                  <a:srgbClr val="FFFF00"/>
                </a:solidFill>
              </a:rPr>
              <a:t>belakang</a:t>
            </a:r>
            <a:r>
              <a:rPr lang="en-US" sz="2800" dirty="0" smtClean="0"/>
              <a:t>, </a:t>
            </a:r>
            <a:r>
              <a:rPr lang="en-US" sz="2800" dirty="0" err="1" smtClean="0"/>
              <a:t>mengendalikan</a:t>
            </a:r>
            <a:r>
              <a:rPr lang="en-US" sz="2800" dirty="0" smtClean="0"/>
              <a:t> </a:t>
            </a:r>
            <a:r>
              <a:rPr lang="en-US" sz="2800" dirty="0" err="1" smtClean="0"/>
              <a:t>gerakan</a:t>
            </a:r>
            <a:r>
              <a:rPr lang="en-US" sz="2800" dirty="0" smtClean="0"/>
              <a:t> </a:t>
            </a:r>
            <a:r>
              <a:rPr lang="en-US" sz="2800" dirty="0" err="1" smtClean="0"/>
              <a:t>tubuh</a:t>
            </a:r>
            <a:r>
              <a:rPr lang="en-US" sz="2800" dirty="0" smtClean="0"/>
              <a:t> </a:t>
            </a:r>
            <a:r>
              <a:rPr lang="en-US" sz="2800" dirty="0" err="1" smtClean="0"/>
              <a:t>dalam</a:t>
            </a:r>
            <a:r>
              <a:rPr lang="en-US" sz="2800" dirty="0" smtClean="0"/>
              <a:t> </a:t>
            </a:r>
            <a:r>
              <a:rPr lang="en-US" sz="2800" dirty="0" err="1" smtClean="0"/>
              <a:t>ruang</a:t>
            </a:r>
            <a:r>
              <a:rPr lang="en-US" sz="2800" dirty="0" smtClean="0"/>
              <a:t> </a:t>
            </a:r>
            <a:r>
              <a:rPr lang="en-US" sz="2800" dirty="0" err="1" smtClean="0"/>
              <a:t>dan</a:t>
            </a:r>
            <a:r>
              <a:rPr lang="en-US" sz="2800" dirty="0" smtClean="0"/>
              <a:t> </a:t>
            </a:r>
            <a:r>
              <a:rPr lang="en-US" sz="2800" dirty="0" err="1" smtClean="0"/>
              <a:t>menyimpan</a:t>
            </a:r>
            <a:r>
              <a:rPr lang="en-US" sz="2800" dirty="0" smtClean="0"/>
              <a:t> </a:t>
            </a:r>
            <a:r>
              <a:rPr lang="en-US" sz="2800" dirty="0" err="1" smtClean="0"/>
              <a:t>ingatan</a:t>
            </a:r>
            <a:r>
              <a:rPr lang="en-US" sz="2800" dirty="0" smtClean="0"/>
              <a:t> </a:t>
            </a:r>
            <a:r>
              <a:rPr lang="en-US" sz="2800" dirty="0" err="1" smtClean="0"/>
              <a:t>untuk</a:t>
            </a:r>
            <a:r>
              <a:rPr lang="en-US" sz="2800" dirty="0" smtClean="0"/>
              <a:t> </a:t>
            </a:r>
            <a:r>
              <a:rPr lang="en-US" sz="2800" dirty="0" err="1" smtClean="0"/>
              <a:t>respon-respon</a:t>
            </a:r>
            <a:r>
              <a:rPr lang="en-US" sz="2800" dirty="0" smtClean="0"/>
              <a:t> </a:t>
            </a:r>
            <a:r>
              <a:rPr lang="en-US" sz="2800" dirty="0" err="1" smtClean="0"/>
              <a:t>dasar</a:t>
            </a:r>
            <a:r>
              <a:rPr lang="en-US" sz="2800" dirty="0" smtClean="0"/>
              <a:t> yang </a:t>
            </a:r>
            <a:r>
              <a:rPr lang="en-US" sz="2800" dirty="0" err="1" smtClean="0"/>
              <a:t>dipelajari</a:t>
            </a:r>
            <a:r>
              <a:rPr lang="en-US" sz="2800" dirty="0" smtClean="0"/>
              <a:t>.</a:t>
            </a:r>
          </a:p>
          <a:p>
            <a:pPr>
              <a:buFont typeface="Wingdings" pitchFamily="2" charset="2"/>
              <a:buChar char="v"/>
              <a:defRPr/>
            </a:pPr>
            <a:r>
              <a:rPr lang="en-US" sz="2800" i="1" dirty="0" err="1" smtClean="0">
                <a:solidFill>
                  <a:srgbClr val="FFFF00"/>
                </a:solidFill>
              </a:rPr>
              <a:t>Sistem</a:t>
            </a:r>
            <a:r>
              <a:rPr lang="en-US" sz="2800" i="1" dirty="0" smtClean="0">
                <a:solidFill>
                  <a:srgbClr val="FFFF00"/>
                </a:solidFill>
              </a:rPr>
              <a:t> </a:t>
            </a:r>
            <a:r>
              <a:rPr lang="en-US" sz="2800" i="1" dirty="0" err="1" smtClean="0">
                <a:solidFill>
                  <a:srgbClr val="FFFF00"/>
                </a:solidFill>
              </a:rPr>
              <a:t>Limbik</a:t>
            </a:r>
            <a:r>
              <a:rPr lang="en-US" sz="2800" i="1" dirty="0" smtClean="0">
                <a:solidFill>
                  <a:srgbClr val="FFFF00"/>
                </a:solidFill>
              </a:rPr>
              <a:t> </a:t>
            </a:r>
            <a:r>
              <a:rPr lang="en-US" sz="2800" i="1" dirty="0" err="1" smtClean="0">
                <a:solidFill>
                  <a:srgbClr val="FFFF00"/>
                </a:solidFill>
              </a:rPr>
              <a:t>atau</a:t>
            </a:r>
            <a:r>
              <a:rPr lang="en-US" sz="2800" i="1" dirty="0" smtClean="0">
                <a:solidFill>
                  <a:srgbClr val="FFFF00"/>
                </a:solidFill>
              </a:rPr>
              <a:t> </a:t>
            </a:r>
            <a:r>
              <a:rPr lang="en-US" sz="2800" i="1" dirty="0" err="1" smtClean="0">
                <a:solidFill>
                  <a:srgbClr val="FFFF00"/>
                </a:solidFill>
              </a:rPr>
              <a:t>otak</a:t>
            </a:r>
            <a:r>
              <a:rPr lang="en-US" sz="2800" i="1" dirty="0" smtClean="0">
                <a:solidFill>
                  <a:srgbClr val="FFFF00"/>
                </a:solidFill>
              </a:rPr>
              <a:t> </a:t>
            </a:r>
            <a:r>
              <a:rPr lang="en-US" sz="2800" i="1" dirty="0" err="1" smtClean="0">
                <a:solidFill>
                  <a:srgbClr val="FFFF00"/>
                </a:solidFill>
              </a:rPr>
              <a:t>tengah</a:t>
            </a:r>
            <a:r>
              <a:rPr lang="en-US" sz="2800" b="1" dirty="0" smtClean="0"/>
              <a:t>, </a:t>
            </a:r>
            <a:r>
              <a:rPr lang="en-US" sz="2800" dirty="0" smtClean="0"/>
              <a:t>yang </a:t>
            </a:r>
            <a:r>
              <a:rPr lang="en-US" sz="2800" dirty="0" err="1" smtClean="0"/>
              <a:t>posisinya</a:t>
            </a:r>
            <a:r>
              <a:rPr lang="en-US" sz="2800" dirty="0" smtClean="0"/>
              <a:t> </a:t>
            </a:r>
            <a:r>
              <a:rPr lang="en-US" sz="2800" dirty="0" err="1" smtClean="0"/>
              <a:t>sedikit</a:t>
            </a:r>
            <a:r>
              <a:rPr lang="en-US" sz="2800" dirty="0" smtClean="0"/>
              <a:t> </a:t>
            </a:r>
            <a:r>
              <a:rPr lang="en-US" sz="2800" dirty="0" err="1" smtClean="0"/>
              <a:t>lebih</a:t>
            </a:r>
            <a:r>
              <a:rPr lang="en-US" sz="2800" dirty="0" smtClean="0"/>
              <a:t> </a:t>
            </a:r>
            <a:r>
              <a:rPr lang="en-US" sz="2800" dirty="0" err="1" smtClean="0"/>
              <a:t>ke</a:t>
            </a:r>
            <a:r>
              <a:rPr lang="en-US" sz="2800" dirty="0" smtClean="0"/>
              <a:t> </a:t>
            </a:r>
            <a:r>
              <a:rPr lang="en-US" sz="2800" dirty="0" err="1" smtClean="0"/>
              <a:t>depan</a:t>
            </a:r>
            <a:r>
              <a:rPr lang="en-US" sz="2800" dirty="0" smtClean="0"/>
              <a:t> </a:t>
            </a:r>
            <a:r>
              <a:rPr lang="en-US" sz="2800" dirty="0" err="1" smtClean="0"/>
              <a:t>dan</a:t>
            </a:r>
            <a:r>
              <a:rPr lang="en-US" sz="2800" dirty="0" smtClean="0"/>
              <a:t> </a:t>
            </a:r>
            <a:r>
              <a:rPr lang="en-US" sz="2800" dirty="0" err="1" smtClean="0"/>
              <a:t>terdiri</a:t>
            </a:r>
            <a:r>
              <a:rPr lang="en-US" sz="2800" dirty="0" smtClean="0"/>
              <a:t> </a:t>
            </a:r>
            <a:r>
              <a:rPr lang="en-US" sz="2800" dirty="0" err="1" smtClean="0"/>
              <a:t>atas</a:t>
            </a:r>
            <a:r>
              <a:rPr lang="en-US" sz="2800" dirty="0" smtClean="0"/>
              <a:t> </a:t>
            </a:r>
            <a:r>
              <a:rPr lang="en-US" sz="2800" dirty="0" err="1" smtClean="0"/>
              <a:t>Talamus</a:t>
            </a:r>
            <a:r>
              <a:rPr lang="en-US" sz="2800" dirty="0" smtClean="0"/>
              <a:t> </a:t>
            </a:r>
            <a:r>
              <a:rPr lang="en-US" sz="2800" dirty="0" err="1" smtClean="0"/>
              <a:t>dan</a:t>
            </a:r>
            <a:r>
              <a:rPr lang="en-US" sz="2800" dirty="0" smtClean="0"/>
              <a:t> Ganglia Basal </a:t>
            </a:r>
            <a:r>
              <a:rPr lang="en-US" sz="2800" dirty="0" err="1" smtClean="0"/>
              <a:t>atau</a:t>
            </a:r>
            <a:r>
              <a:rPr lang="en-US" sz="2800" dirty="0" smtClean="0"/>
              <a:t> </a:t>
            </a:r>
            <a:r>
              <a:rPr lang="en-US" sz="2800" dirty="0" err="1" smtClean="0"/>
              <a:t>otak</a:t>
            </a:r>
            <a:r>
              <a:rPr lang="en-US" sz="2800" dirty="0" smtClean="0"/>
              <a:t> </a:t>
            </a:r>
            <a:r>
              <a:rPr lang="en-US" sz="2800" dirty="0" err="1" smtClean="0"/>
              <a:t>tengah</a:t>
            </a:r>
            <a:r>
              <a:rPr lang="en-US" sz="2800" dirty="0" smtClean="0"/>
              <a:t>. </a:t>
            </a:r>
            <a:r>
              <a:rPr lang="en-US" sz="2800" dirty="0" err="1" smtClean="0"/>
              <a:t>Sistem</a:t>
            </a:r>
            <a:r>
              <a:rPr lang="en-US" sz="2800" dirty="0" smtClean="0"/>
              <a:t> </a:t>
            </a:r>
            <a:r>
              <a:rPr lang="en-US" sz="2800" dirty="0" err="1" smtClean="0"/>
              <a:t>Limbik</a:t>
            </a:r>
            <a:r>
              <a:rPr lang="en-US" sz="2800" dirty="0" smtClean="0"/>
              <a:t> </a:t>
            </a:r>
            <a:r>
              <a:rPr lang="en-US" sz="2800" dirty="0" err="1" smtClean="0"/>
              <a:t>penting</a:t>
            </a:r>
            <a:r>
              <a:rPr lang="en-US" sz="2800" dirty="0" smtClean="0"/>
              <a:t> </a:t>
            </a:r>
            <a:r>
              <a:rPr lang="en-US" sz="2800" dirty="0" err="1" smtClean="0"/>
              <a:t>bagi</a:t>
            </a:r>
            <a:r>
              <a:rPr lang="en-US" sz="2800" dirty="0" smtClean="0"/>
              <a:t> </a:t>
            </a:r>
            <a:r>
              <a:rPr lang="en-US" sz="2800" dirty="0" err="1" smtClean="0"/>
              <a:t>pembelajaran</a:t>
            </a:r>
            <a:r>
              <a:rPr lang="en-US" sz="2800" dirty="0" smtClean="0"/>
              <a:t> </a:t>
            </a:r>
            <a:r>
              <a:rPr lang="en-US" sz="2800" dirty="0" err="1" smtClean="0"/>
              <a:t>dan</a:t>
            </a:r>
            <a:r>
              <a:rPr lang="en-US" sz="2800" dirty="0" smtClean="0"/>
              <a:t> </a:t>
            </a:r>
            <a:r>
              <a:rPr lang="en-US" sz="2800" dirty="0" err="1" smtClean="0"/>
              <a:t>ingatan</a:t>
            </a:r>
            <a:r>
              <a:rPr lang="en-US" sz="2800" dirty="0" smtClean="0"/>
              <a:t> </a:t>
            </a:r>
            <a:r>
              <a:rPr lang="en-US" sz="2800" dirty="0" err="1" smtClean="0"/>
              <a:t>jangka</a:t>
            </a:r>
            <a:r>
              <a:rPr lang="en-US" sz="2800" dirty="0" smtClean="0"/>
              <a:t> </a:t>
            </a:r>
            <a:r>
              <a:rPr lang="en-US" sz="2800" dirty="0" err="1" smtClean="0"/>
              <a:t>pendek</a:t>
            </a:r>
            <a:r>
              <a:rPr lang="en-US" sz="2800" dirty="0" smtClean="0"/>
              <a:t> </a:t>
            </a:r>
            <a:r>
              <a:rPr lang="en-US" sz="2800" dirty="0" err="1" smtClean="0"/>
              <a:t>tetapi</a:t>
            </a:r>
            <a:r>
              <a:rPr lang="en-US" sz="2800" dirty="0" smtClean="0"/>
              <a:t> </a:t>
            </a:r>
            <a:r>
              <a:rPr lang="en-US" sz="2800" dirty="0" err="1" smtClean="0"/>
              <a:t>juga</a:t>
            </a:r>
            <a:r>
              <a:rPr lang="en-US" sz="2800" dirty="0" smtClean="0"/>
              <a:t> </a:t>
            </a:r>
            <a:r>
              <a:rPr lang="en-US" sz="2800" dirty="0" err="1" smtClean="0"/>
              <a:t>menjaga</a:t>
            </a:r>
            <a:r>
              <a:rPr lang="en-US" sz="2800" dirty="0" smtClean="0"/>
              <a:t> </a:t>
            </a:r>
            <a:r>
              <a:rPr lang="en-US" sz="2800" dirty="0" err="1" smtClean="0"/>
              <a:t>homeostatis</a:t>
            </a:r>
            <a:r>
              <a:rPr lang="en-US" sz="2800" dirty="0" smtClean="0"/>
              <a:t> </a:t>
            </a:r>
            <a:r>
              <a:rPr lang="en-US" sz="2800" dirty="0" err="1" smtClean="0"/>
              <a:t>di</a:t>
            </a:r>
            <a:r>
              <a:rPr lang="en-US" sz="2800" dirty="0" smtClean="0"/>
              <a:t> </a:t>
            </a:r>
            <a:r>
              <a:rPr lang="en-US" sz="2800" dirty="0" err="1" smtClean="0"/>
              <a:t>dalam</a:t>
            </a:r>
            <a:r>
              <a:rPr lang="en-US" sz="2800" dirty="0" smtClean="0"/>
              <a:t> </a:t>
            </a:r>
            <a:r>
              <a:rPr lang="en-US" sz="2800" dirty="0" err="1" smtClean="0"/>
              <a:t>tubuh</a:t>
            </a:r>
            <a:r>
              <a:rPr lang="en-US" sz="2800" dirty="0" smtClean="0"/>
              <a:t> (</a:t>
            </a:r>
            <a:r>
              <a:rPr lang="en-US" sz="2800" dirty="0" err="1" smtClean="0"/>
              <a:t>tekanan</a:t>
            </a:r>
            <a:r>
              <a:rPr lang="en-US" sz="2800" dirty="0" smtClean="0"/>
              <a:t> </a:t>
            </a:r>
            <a:r>
              <a:rPr lang="en-US" sz="2800" dirty="0" err="1" smtClean="0"/>
              <a:t>darah</a:t>
            </a:r>
            <a:r>
              <a:rPr lang="en-US" sz="2800" dirty="0" smtClean="0"/>
              <a:t>, </a:t>
            </a:r>
            <a:r>
              <a:rPr lang="en-US" sz="2800" dirty="0" err="1" smtClean="0"/>
              <a:t>suhu</a:t>
            </a:r>
            <a:r>
              <a:rPr lang="en-US" sz="2800" dirty="0" smtClean="0"/>
              <a:t> </a:t>
            </a:r>
            <a:r>
              <a:rPr lang="en-US" sz="2800" dirty="0" err="1" smtClean="0"/>
              <a:t>tubuh</a:t>
            </a:r>
            <a:r>
              <a:rPr lang="en-US" sz="2800" dirty="0" smtClean="0"/>
              <a:t> </a:t>
            </a:r>
            <a:r>
              <a:rPr lang="en-US" sz="2800" dirty="0" err="1" smtClean="0"/>
              <a:t>dan</a:t>
            </a:r>
            <a:r>
              <a:rPr lang="en-US" sz="2800" dirty="0" smtClean="0"/>
              <a:t> </a:t>
            </a:r>
            <a:r>
              <a:rPr lang="en-US" sz="2800" dirty="0" err="1" smtClean="0"/>
              <a:t>kadar</a:t>
            </a:r>
            <a:r>
              <a:rPr lang="en-US" sz="2800" dirty="0" smtClean="0"/>
              <a:t> </a:t>
            </a:r>
            <a:r>
              <a:rPr lang="en-US" sz="2800" dirty="0" err="1" smtClean="0"/>
              <a:t>gula</a:t>
            </a:r>
            <a:r>
              <a:rPr lang="en-US" sz="2800" dirty="0" smtClean="0"/>
              <a:t> </a:t>
            </a:r>
            <a:r>
              <a:rPr lang="en-US" sz="2800" dirty="0" err="1" smtClean="0"/>
              <a:t>darah</a:t>
            </a:r>
            <a:r>
              <a:rPr lang="en-US" sz="2800" dirty="0" smtClean="0"/>
              <a:t>). </a:t>
            </a:r>
            <a:r>
              <a:rPr lang="en-US" sz="2800" dirty="0" err="1" smtClean="0"/>
              <a:t>Terlibat</a:t>
            </a:r>
            <a:r>
              <a:rPr lang="en-US" sz="2800" dirty="0" smtClean="0"/>
              <a:t> </a:t>
            </a:r>
            <a:r>
              <a:rPr lang="en-US" sz="2800" dirty="0" err="1" smtClean="0"/>
              <a:t>dalam</a:t>
            </a:r>
            <a:r>
              <a:rPr lang="en-US" sz="2800" dirty="0" smtClean="0"/>
              <a:t> </a:t>
            </a:r>
            <a:r>
              <a:rPr lang="en-US" sz="2800" dirty="0" err="1" smtClean="0"/>
              <a:t>emosi</a:t>
            </a:r>
            <a:r>
              <a:rPr lang="en-US" sz="2800" dirty="0" smtClean="0"/>
              <a:t> </a:t>
            </a:r>
            <a:r>
              <a:rPr lang="en-US" sz="2800" dirty="0" err="1" smtClean="0"/>
              <a:t>ketahanan</a:t>
            </a:r>
            <a:r>
              <a:rPr lang="en-US" sz="2800" dirty="0" smtClean="0"/>
              <a:t> </a:t>
            </a:r>
            <a:r>
              <a:rPr lang="en-US" sz="2800" dirty="0" err="1" smtClean="0"/>
              <a:t>hidup</a:t>
            </a:r>
            <a:r>
              <a:rPr lang="en-US" sz="2800" dirty="0" smtClean="0"/>
              <a:t> </a:t>
            </a:r>
            <a:r>
              <a:rPr lang="en-US" sz="2800" dirty="0" err="1" smtClean="0"/>
              <a:t>dari</a:t>
            </a:r>
            <a:r>
              <a:rPr lang="en-US" sz="2800" dirty="0" smtClean="0"/>
              <a:t> </a:t>
            </a:r>
            <a:r>
              <a:rPr lang="en-US" sz="2800" dirty="0" err="1" smtClean="0"/>
              <a:t>hasrat</a:t>
            </a:r>
            <a:r>
              <a:rPr lang="en-US" sz="2800" dirty="0" smtClean="0"/>
              <a:t> </a:t>
            </a:r>
            <a:r>
              <a:rPr lang="en-US" sz="2800" dirty="0" err="1" smtClean="0"/>
              <a:t>seksual</a:t>
            </a:r>
            <a:r>
              <a:rPr lang="en-US" sz="2800" dirty="0" smtClean="0"/>
              <a:t> </a:t>
            </a:r>
            <a:r>
              <a:rPr lang="en-US" sz="2800" dirty="0" err="1" smtClean="0"/>
              <a:t>atau</a:t>
            </a:r>
            <a:r>
              <a:rPr lang="en-US" sz="2800" dirty="0" smtClean="0"/>
              <a:t> </a:t>
            </a:r>
            <a:r>
              <a:rPr lang="en-US" sz="2800" dirty="0" err="1" smtClean="0"/>
              <a:t>perlindungan</a:t>
            </a:r>
            <a:r>
              <a:rPr lang="en-US" sz="2800" dirty="0" smtClean="0"/>
              <a:t> </a:t>
            </a:r>
            <a:r>
              <a:rPr lang="en-US" sz="2800" dirty="0" err="1" smtClean="0"/>
              <a:t>diri</a:t>
            </a:r>
            <a:r>
              <a:rPr lang="en-US" sz="2800" dirty="0" smtClean="0"/>
              <a:t>.</a:t>
            </a:r>
            <a:r>
              <a:rPr lang="en-US" dirty="0" smtClean="0"/>
              <a:t/>
            </a:r>
            <a:br>
              <a:rPr lang="en-US" dirty="0" smtClean="0"/>
            </a:br>
            <a:endParaRPr lang="en-US" dirty="0"/>
          </a:p>
        </p:txBody>
      </p:sp>
      <p:sp>
        <p:nvSpPr>
          <p:cNvPr id="4" name="Date Placeholder 3"/>
          <p:cNvSpPr>
            <a:spLocks noGrp="1"/>
          </p:cNvSpPr>
          <p:nvPr>
            <p:ph type="dt" sz="quarter" idx="10"/>
          </p:nvPr>
        </p:nvSpPr>
        <p:spPr/>
        <p:txBody>
          <a:bodyPr/>
          <a:lstStyle/>
          <a:p>
            <a:pPr>
              <a:defRPr/>
            </a:pPr>
            <a:fld id="{1C0B3BFD-55FE-4F29-BC8E-330BF7D1F7DE}"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68A4DB4-6503-47D1-895E-F35BDA199E81}" type="slidenum">
              <a:rPr lang="en-US" altLang="en-US">
                <a:solidFill>
                  <a:srgbClr val="FFFFFF"/>
                </a:solidFill>
              </a:rPr>
              <a:pPr eaLnBrk="1" hangingPunct="1"/>
              <a:t>60</a:t>
            </a:fld>
            <a:endParaRPr lang="en-US" altLang="en-US">
              <a:solidFill>
                <a:srgbClr val="FFFFFF"/>
              </a:solidFill>
            </a:endParaRPr>
          </a:p>
        </p:txBody>
      </p:sp>
    </p:spTree>
    <p:extLst>
      <p:ext uri="{BB962C8B-B14F-4D97-AF65-F5344CB8AC3E}">
        <p14:creationId xmlns:p14="http://schemas.microsoft.com/office/powerpoint/2010/main" val="36252654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EC13E5-6EF3-4C67-A759-9BF6703AFB1A}" type="slidenum">
              <a:rPr lang="en-US" altLang="en-US">
                <a:cs typeface="Arial" panose="020B0604020202020204" pitchFamily="34" charset="0"/>
              </a:rPr>
              <a:pPr/>
              <a:t>61</a:t>
            </a:fld>
            <a:endParaRPr lang="en-US" altLang="en-US">
              <a:cs typeface="Arial" panose="020B0604020202020204" pitchFamily="34" charset="0"/>
            </a:endParaRPr>
          </a:p>
        </p:txBody>
      </p:sp>
      <p:pic>
        <p:nvPicPr>
          <p:cNvPr id="60419" name="Picture 2" descr="limb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41433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1891" name="Text Box 3"/>
          <p:cNvSpPr txBox="1">
            <a:spLocks noChangeArrowheads="1"/>
          </p:cNvSpPr>
          <p:nvPr/>
        </p:nvSpPr>
        <p:spPr bwMode="auto">
          <a:xfrm>
            <a:off x="914400" y="0"/>
            <a:ext cx="8229600" cy="762000"/>
          </a:xfrm>
          <a:prstGeom prst="rect">
            <a:avLst/>
          </a:prstGeom>
          <a:noFill/>
          <a:ln w="9525">
            <a:noFill/>
            <a:miter lim="800000"/>
            <a:headEnd/>
            <a:tailEnd/>
          </a:ln>
          <a:effectLst/>
        </p:spPr>
        <p:txBody>
          <a:bodyPr>
            <a:spAutoFit/>
          </a:bodyPr>
          <a:lstStyle/>
          <a:p>
            <a:pPr>
              <a:spcAft>
                <a:spcPts val="1000"/>
              </a:spcAft>
              <a:defRPr/>
            </a:pPr>
            <a:r>
              <a:rPr lang="en-US" sz="4400" b="1">
                <a:solidFill>
                  <a:srgbClr val="C2040C"/>
                </a:solidFill>
                <a:effectLst>
                  <a:outerShdw blurRad="38100" dist="38100" dir="2700000" algn="tl">
                    <a:srgbClr val="C0C0C0"/>
                  </a:outerShdw>
                </a:effectLst>
                <a:latin typeface="Trebuchet MS" pitchFamily="34" charset="0"/>
                <a:cs typeface="Arial" charset="0"/>
              </a:rPr>
              <a:t>LIMBIK</a:t>
            </a:r>
            <a:r>
              <a:rPr lang="en-US" sz="3600" b="1">
                <a:solidFill>
                  <a:srgbClr val="C2040C"/>
                </a:solidFill>
                <a:effectLst>
                  <a:outerShdw blurRad="38100" dist="38100" dir="2700000" algn="tl">
                    <a:srgbClr val="C0C0C0"/>
                  </a:outerShdw>
                </a:effectLst>
                <a:latin typeface="Trebuchet MS" pitchFamily="34" charset="0"/>
                <a:cs typeface="Arial" charset="0"/>
              </a:rPr>
              <a:t> (Lapisan Merah) </a:t>
            </a:r>
            <a:r>
              <a:rPr lang="en-US" sz="3600" b="1">
                <a:solidFill>
                  <a:schemeClr val="tx2"/>
                </a:solidFill>
                <a:latin typeface="Trebuchet MS" pitchFamily="34" charset="0"/>
                <a:cs typeface="Arial" charset="0"/>
              </a:rPr>
              <a:t>= Emosi</a:t>
            </a:r>
            <a:endParaRPr lang="en-US" sz="3600" b="1">
              <a:latin typeface="Trebuchet MS" pitchFamily="34" charset="0"/>
              <a:cs typeface="Arial" charset="0"/>
            </a:endParaRPr>
          </a:p>
        </p:txBody>
      </p:sp>
      <p:sp>
        <p:nvSpPr>
          <p:cNvPr id="60421" name="Text Box 4"/>
          <p:cNvSpPr txBox="1">
            <a:spLocks noChangeArrowheads="1"/>
          </p:cNvSpPr>
          <p:nvPr/>
        </p:nvSpPr>
        <p:spPr bwMode="auto">
          <a:xfrm>
            <a:off x="4191000" y="1092200"/>
            <a:ext cx="48768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7988" indent="-4079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Aft>
                <a:spcPts val="1000"/>
              </a:spcAft>
            </a:pPr>
            <a:r>
              <a:rPr lang="en-US" altLang="en-US" sz="2800" b="1">
                <a:solidFill>
                  <a:srgbClr val="C2040C"/>
                </a:solidFill>
                <a:latin typeface="Century Gothic" panose="020B0502020202020204" pitchFamily="34" charset="0"/>
                <a:cs typeface="Arial" panose="020B0604020202020204" pitchFamily="34" charset="0"/>
              </a:rPr>
              <a:t>•</a:t>
            </a:r>
            <a:r>
              <a:rPr lang="en-US" altLang="en-US" sz="2800" b="1">
                <a:latin typeface="Century Gothic" panose="020B0502020202020204" pitchFamily="34" charset="0"/>
                <a:cs typeface="Arial" panose="020B0604020202020204" pitchFamily="34" charset="0"/>
              </a:rPr>
              <a:t>	</a:t>
            </a:r>
            <a:r>
              <a:rPr lang="en-US" altLang="en-US" sz="2000" b="1">
                <a:latin typeface="Century Gothic" panose="020B0502020202020204" pitchFamily="34" charset="0"/>
                <a:cs typeface="Arial" panose="020B0604020202020204" pitchFamily="34" charset="0"/>
              </a:rPr>
              <a:t>Dikenal sebagai “tempat rasa sa-yang”dan pusat emosi</a:t>
            </a:r>
          </a:p>
          <a:p>
            <a:pPr>
              <a:buFont typeface="Wingdings" panose="05000000000000000000" pitchFamily="2" charset="2"/>
              <a:buNone/>
            </a:pPr>
            <a:r>
              <a:rPr lang="en-US" altLang="en-US" sz="2000" b="1">
                <a:solidFill>
                  <a:srgbClr val="C2040C"/>
                </a:solidFill>
                <a:latin typeface="Century Gothic" panose="020B0502020202020204" pitchFamily="34" charset="0"/>
                <a:cs typeface="Arial" panose="020B0604020202020204" pitchFamily="34" charset="0"/>
              </a:rPr>
              <a:t>•</a:t>
            </a:r>
            <a:r>
              <a:rPr lang="en-US" altLang="en-US" sz="2000" b="1">
                <a:latin typeface="Century Gothic" panose="020B0502020202020204" pitchFamily="34" charset="0"/>
                <a:cs typeface="Arial" panose="020B0604020202020204" pitchFamily="34" charset="0"/>
              </a:rPr>
              <a:t> 	Semua persepsi masuk dalam pusat ini</a:t>
            </a:r>
          </a:p>
          <a:p>
            <a:pPr eaLnBrk="1" hangingPunct="1"/>
            <a:r>
              <a:rPr lang="en-US" altLang="en-US" sz="2400">
                <a:solidFill>
                  <a:srgbClr val="C2040C"/>
                </a:solidFill>
                <a:latin typeface="Calibri" panose="020F0502020204030204" pitchFamily="34" charset="0"/>
                <a:cs typeface="Arial" panose="020B0604020202020204" pitchFamily="34" charset="0"/>
              </a:rPr>
              <a:t>•</a:t>
            </a:r>
            <a:r>
              <a:rPr lang="en-US" altLang="en-US">
                <a:latin typeface="Calibri" panose="020F0502020204030204" pitchFamily="34" charset="0"/>
                <a:cs typeface="Arial" panose="020B0604020202020204" pitchFamily="34" charset="0"/>
              </a:rPr>
              <a:t> 	</a:t>
            </a:r>
            <a:r>
              <a:rPr lang="en-US" altLang="en-US" sz="2000" b="1">
                <a:latin typeface="Century Gothic" panose="020B0502020202020204" pitchFamily="34" charset="0"/>
                <a:cs typeface="Arial" panose="020B0604020202020204" pitchFamily="34" charset="0"/>
              </a:rPr>
              <a:t>Orang dewasa yang memicu System Limbic anak dengan menyanyi, bermain, menghargai, peduli,mencintai, mengembang-kan hubungan positif, dll terhadap anak akan membantu meng-optimalkan kegiatan belajarnya.</a:t>
            </a:r>
          </a:p>
          <a:p>
            <a:pPr eaLnBrk="1" hangingPunct="1"/>
            <a:r>
              <a:rPr lang="en-US" altLang="en-US" sz="2700" b="1">
                <a:solidFill>
                  <a:srgbClr val="C2040C"/>
                </a:solidFill>
                <a:latin typeface="Century Gothic" panose="020B0502020202020204" pitchFamily="34" charset="0"/>
                <a:cs typeface="Arial" panose="020B0604020202020204" pitchFamily="34" charset="0"/>
              </a:rPr>
              <a:t>•  </a:t>
            </a:r>
            <a:r>
              <a:rPr lang="en-US" altLang="en-US" sz="2000" b="1">
                <a:latin typeface="Century Gothic" panose="020B0502020202020204" pitchFamily="34" charset="0"/>
                <a:cs typeface="Arial" panose="020B0604020202020204" pitchFamily="34" charset="0"/>
              </a:rPr>
              <a:t>Merasa senang, disetujui, dan adanya hubungan</a:t>
            </a:r>
          </a:p>
          <a:p>
            <a:pPr>
              <a:buFont typeface="Wingdings" panose="05000000000000000000" pitchFamily="2" charset="2"/>
              <a:buNone/>
            </a:pPr>
            <a:r>
              <a:rPr lang="en-US" altLang="en-US" sz="2000" b="1">
                <a:solidFill>
                  <a:srgbClr val="C2040C"/>
                </a:solidFill>
                <a:latin typeface="Century Gothic" panose="020B0502020202020204" pitchFamily="34" charset="0"/>
                <a:cs typeface="Arial" panose="020B0604020202020204" pitchFamily="34" charset="0"/>
              </a:rPr>
              <a:t>•</a:t>
            </a:r>
            <a:r>
              <a:rPr lang="en-US" altLang="en-US" sz="2000" b="1">
                <a:latin typeface="Century Gothic" panose="020B0502020202020204" pitchFamily="34" charset="0"/>
                <a:cs typeface="Arial" panose="020B0604020202020204" pitchFamily="34" charset="0"/>
              </a:rPr>
              <a:t> 	Pembelajaran dioptimalkan mela-lui kondisi ini</a:t>
            </a:r>
          </a:p>
        </p:txBody>
      </p:sp>
      <p:sp>
        <p:nvSpPr>
          <p:cNvPr id="60422" name="Text Box 5"/>
          <p:cNvSpPr txBox="1">
            <a:spLocks noChangeArrowheads="1"/>
          </p:cNvSpPr>
          <p:nvPr/>
        </p:nvSpPr>
        <p:spPr bwMode="auto">
          <a:xfrm>
            <a:off x="876300" y="6553200"/>
            <a:ext cx="441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latin typeface="Century Gothic" panose="020B0502020202020204" pitchFamily="34" charset="0"/>
                <a:cs typeface="Arial" panose="020B0604020202020204" pitchFamily="34" charset="0"/>
              </a:rPr>
              <a:t>MacLean cited in Martel, 2000</a:t>
            </a:r>
            <a:endParaRPr lang="en-US" altLang="en-US" sz="2400">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3648052112"/>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5592763"/>
          </a:xfrm>
          <a:ln>
            <a:solidFill>
              <a:schemeClr val="accent1"/>
            </a:solidFill>
          </a:ln>
        </p:spPr>
        <p:txBody>
          <a:bodyPr/>
          <a:lstStyle/>
          <a:p>
            <a:pPr>
              <a:defRPr/>
            </a:pPr>
            <a:r>
              <a:rPr lang="en-US" sz="2800" dirty="0" err="1" smtClean="0"/>
              <a:t>Sistem</a:t>
            </a:r>
            <a:r>
              <a:rPr lang="en-US" sz="2800" dirty="0" smtClean="0"/>
              <a:t> </a:t>
            </a:r>
            <a:r>
              <a:rPr lang="en-US" sz="2800" dirty="0" err="1" smtClean="0"/>
              <a:t>Limbik</a:t>
            </a:r>
            <a:r>
              <a:rPr lang="en-US" sz="2800" dirty="0" smtClean="0"/>
              <a:t> </a:t>
            </a:r>
            <a:r>
              <a:rPr lang="en-US" sz="2800" dirty="0" err="1" smtClean="0"/>
              <a:t>mengandung</a:t>
            </a:r>
            <a:r>
              <a:rPr lang="en-US" sz="2800" dirty="0" smtClean="0"/>
              <a:t> </a:t>
            </a:r>
            <a:r>
              <a:rPr lang="en-US" sz="2800" b="1" dirty="0" err="1" smtClean="0"/>
              <a:t>Hipotalamus</a:t>
            </a:r>
            <a:r>
              <a:rPr lang="en-US" sz="2800" dirty="0" smtClean="0"/>
              <a:t>, yang </a:t>
            </a:r>
            <a:r>
              <a:rPr lang="en-US" sz="2800" dirty="0" err="1" smtClean="0"/>
              <a:t>sering</a:t>
            </a:r>
            <a:r>
              <a:rPr lang="en-US" sz="2800" dirty="0" smtClean="0"/>
              <a:t> </a:t>
            </a:r>
            <a:r>
              <a:rPr lang="en-US" sz="2800" dirty="0" err="1" smtClean="0"/>
              <a:t>dianggap</a:t>
            </a:r>
            <a:r>
              <a:rPr lang="en-US" sz="2800" dirty="0" smtClean="0"/>
              <a:t> </a:t>
            </a:r>
            <a:r>
              <a:rPr lang="en-US" sz="2800" dirty="0" err="1" smtClean="0"/>
              <a:t>sebagian</a:t>
            </a:r>
            <a:r>
              <a:rPr lang="en-US" sz="2800" dirty="0" smtClean="0"/>
              <a:t> </a:t>
            </a:r>
            <a:r>
              <a:rPr lang="en-US" sz="2800" dirty="0" err="1" smtClean="0"/>
              <a:t>bagian</a:t>
            </a:r>
            <a:r>
              <a:rPr lang="en-US" sz="2800" dirty="0" smtClean="0"/>
              <a:t> </a:t>
            </a:r>
            <a:r>
              <a:rPr lang="en-US" sz="2800" dirty="0" err="1" smtClean="0"/>
              <a:t>terpenting</a:t>
            </a:r>
            <a:r>
              <a:rPr lang="en-US" sz="2800" dirty="0" smtClean="0"/>
              <a:t> </a:t>
            </a:r>
            <a:r>
              <a:rPr lang="en-US" sz="2800" dirty="0" err="1" smtClean="0"/>
              <a:t>dari</a:t>
            </a:r>
            <a:r>
              <a:rPr lang="en-US" sz="2800" dirty="0" smtClean="0"/>
              <a:t> '</a:t>
            </a:r>
            <a:r>
              <a:rPr lang="en-US" sz="2800" dirty="0" err="1" smtClean="0"/>
              <a:t>otak</a:t>
            </a:r>
            <a:r>
              <a:rPr lang="en-US" sz="2800" dirty="0" smtClean="0"/>
              <a:t> </a:t>
            </a:r>
            <a:r>
              <a:rPr lang="en-US" sz="2800" dirty="0" err="1" smtClean="0"/>
              <a:t>mamalia</a:t>
            </a:r>
            <a:r>
              <a:rPr lang="en-US" sz="2800" dirty="0" smtClean="0"/>
              <a:t>'. </a:t>
            </a:r>
            <a:r>
              <a:rPr lang="en-US" sz="2800" dirty="0" err="1" smtClean="0"/>
              <a:t>Hipotalamus</a:t>
            </a:r>
            <a:r>
              <a:rPr lang="en-US" sz="2800" dirty="0" smtClean="0"/>
              <a:t> </a:t>
            </a:r>
            <a:r>
              <a:rPr lang="en-US" sz="2800" dirty="0" err="1" smtClean="0"/>
              <a:t>meskipun</a:t>
            </a:r>
            <a:r>
              <a:rPr lang="en-US" sz="2800" dirty="0" smtClean="0"/>
              <a:t> </a:t>
            </a:r>
            <a:r>
              <a:rPr lang="en-US" sz="2800" dirty="0" err="1" smtClean="0"/>
              <a:t>kecil</a:t>
            </a:r>
            <a:r>
              <a:rPr lang="en-US" sz="2800" dirty="0" smtClean="0"/>
              <a:t> (</a:t>
            </a:r>
            <a:r>
              <a:rPr lang="en-US" sz="2800" dirty="0" err="1" smtClean="0"/>
              <a:t>besarnya</a:t>
            </a:r>
            <a:r>
              <a:rPr lang="en-US" sz="2800" dirty="0" smtClean="0"/>
              <a:t> </a:t>
            </a:r>
            <a:r>
              <a:rPr lang="en-US" sz="2800" dirty="0" err="1" smtClean="0"/>
              <a:t>hanya</a:t>
            </a:r>
            <a:r>
              <a:rPr lang="en-US" sz="2800" dirty="0" smtClean="0"/>
              <a:t> </a:t>
            </a:r>
            <a:r>
              <a:rPr lang="en-US" sz="2800" dirty="0" err="1" smtClean="0"/>
              <a:t>sepatuh</a:t>
            </a:r>
            <a:r>
              <a:rPr lang="en-US" sz="2800" dirty="0" smtClean="0"/>
              <a:t> </a:t>
            </a:r>
            <a:r>
              <a:rPr lang="en-US" sz="2800" dirty="0" err="1" smtClean="0"/>
              <a:t>gula</a:t>
            </a:r>
            <a:r>
              <a:rPr lang="en-US" sz="2800" dirty="0" smtClean="0"/>
              <a:t> </a:t>
            </a:r>
            <a:r>
              <a:rPr lang="en-US" sz="2800" dirty="0" err="1" smtClean="0"/>
              <a:t>kotak</a:t>
            </a:r>
            <a:r>
              <a:rPr lang="en-US" sz="2800" dirty="0" smtClean="0"/>
              <a:t>) </a:t>
            </a:r>
            <a:r>
              <a:rPr lang="en-US" sz="2800" dirty="0" err="1" smtClean="0"/>
              <a:t>dan</a:t>
            </a:r>
            <a:r>
              <a:rPr lang="en-US" sz="2800" dirty="0" smtClean="0"/>
              <a:t> </a:t>
            </a:r>
            <a:r>
              <a:rPr lang="en-US" sz="2800" dirty="0" err="1" smtClean="0"/>
              <a:t>beratnya</a:t>
            </a:r>
            <a:r>
              <a:rPr lang="en-US" sz="2800" dirty="0" smtClean="0"/>
              <a:t> </a:t>
            </a:r>
            <a:r>
              <a:rPr lang="en-US" sz="2800" dirty="0" err="1" smtClean="0"/>
              <a:t>hanya</a:t>
            </a:r>
            <a:r>
              <a:rPr lang="en-US" sz="2800" dirty="0" smtClean="0"/>
              <a:t> </a:t>
            </a:r>
            <a:r>
              <a:rPr lang="en-US" sz="2800" dirty="0" err="1" smtClean="0"/>
              <a:t>empat</a:t>
            </a:r>
            <a:r>
              <a:rPr lang="en-US" sz="2800" dirty="0" smtClean="0"/>
              <a:t> gram, </a:t>
            </a:r>
            <a:r>
              <a:rPr lang="en-US" sz="2800" dirty="0" err="1" smtClean="0"/>
              <a:t>hipotalamus</a:t>
            </a:r>
            <a:r>
              <a:rPr lang="en-US" sz="2800" dirty="0" smtClean="0"/>
              <a:t> </a:t>
            </a:r>
            <a:r>
              <a:rPr lang="en-US" sz="2800" dirty="0" err="1" smtClean="0"/>
              <a:t>mengatur</a:t>
            </a:r>
            <a:r>
              <a:rPr lang="en-US" sz="2800" dirty="0" smtClean="0"/>
              <a:t> </a:t>
            </a:r>
            <a:r>
              <a:rPr lang="en-US" sz="2800" dirty="0" err="1" smtClean="0"/>
              <a:t>hormon</a:t>
            </a:r>
            <a:r>
              <a:rPr lang="en-US" sz="2800" dirty="0" smtClean="0"/>
              <a:t>, </a:t>
            </a:r>
            <a:r>
              <a:rPr lang="en-US" sz="2800" dirty="0" err="1" smtClean="0"/>
              <a:t>hasrat</a:t>
            </a:r>
            <a:r>
              <a:rPr lang="en-US" sz="2800" dirty="0" smtClean="0"/>
              <a:t> </a:t>
            </a:r>
            <a:r>
              <a:rPr lang="en-US" sz="2800" dirty="0" err="1" smtClean="0"/>
              <a:t>seksual</a:t>
            </a:r>
            <a:r>
              <a:rPr lang="en-US" sz="2800" dirty="0" smtClean="0"/>
              <a:t>, </a:t>
            </a:r>
            <a:r>
              <a:rPr lang="en-US" sz="2800" dirty="0" err="1" smtClean="0"/>
              <a:t>emosi</a:t>
            </a:r>
            <a:r>
              <a:rPr lang="en-US" sz="2800" dirty="0" smtClean="0"/>
              <a:t>, </a:t>
            </a:r>
            <a:r>
              <a:rPr lang="en-US" sz="2800" dirty="0" err="1" smtClean="0"/>
              <a:t>makan</a:t>
            </a:r>
            <a:r>
              <a:rPr lang="en-US" sz="2800" dirty="0" smtClean="0"/>
              <a:t>, </a:t>
            </a:r>
            <a:r>
              <a:rPr lang="en-US" sz="2800" dirty="0" err="1" smtClean="0"/>
              <a:t>minum</a:t>
            </a:r>
            <a:r>
              <a:rPr lang="en-US" sz="2800" dirty="0" smtClean="0"/>
              <a:t>, </a:t>
            </a:r>
            <a:r>
              <a:rPr lang="en-US" sz="2800" dirty="0" err="1" smtClean="0"/>
              <a:t>suhu</a:t>
            </a:r>
            <a:r>
              <a:rPr lang="en-US" sz="2800" dirty="0" smtClean="0"/>
              <a:t> </a:t>
            </a:r>
            <a:r>
              <a:rPr lang="en-US" sz="2800" dirty="0" err="1" smtClean="0"/>
              <a:t>tubuh</a:t>
            </a:r>
            <a:r>
              <a:rPr lang="en-US" sz="2800" dirty="0" smtClean="0"/>
              <a:t>, </a:t>
            </a:r>
            <a:r>
              <a:rPr lang="en-US" sz="2800" dirty="0" err="1" smtClean="0"/>
              <a:t>keseimbangan</a:t>
            </a:r>
            <a:r>
              <a:rPr lang="en-US" sz="2800" dirty="0" smtClean="0"/>
              <a:t> </a:t>
            </a:r>
            <a:r>
              <a:rPr lang="en-US" sz="2800" dirty="0" err="1" smtClean="0"/>
              <a:t>kimiawi</a:t>
            </a:r>
            <a:r>
              <a:rPr lang="en-US" sz="2800" dirty="0" smtClean="0"/>
              <a:t>, </a:t>
            </a:r>
            <a:r>
              <a:rPr lang="en-US" sz="2800" dirty="0" err="1" smtClean="0"/>
              <a:t>tidur</a:t>
            </a:r>
            <a:r>
              <a:rPr lang="en-US" sz="2800" dirty="0" smtClean="0"/>
              <a:t> </a:t>
            </a:r>
            <a:r>
              <a:rPr lang="en-US" sz="2800" dirty="0" err="1" smtClean="0"/>
              <a:t>dan</a:t>
            </a:r>
            <a:r>
              <a:rPr lang="en-US" sz="2800" dirty="0" smtClean="0"/>
              <a:t> </a:t>
            </a:r>
            <a:r>
              <a:rPr lang="en-US" sz="2800" dirty="0" err="1" smtClean="0"/>
              <a:t>bangun</a:t>
            </a:r>
            <a:r>
              <a:rPr lang="en-US" sz="2800" dirty="0" smtClean="0"/>
              <a:t>, </a:t>
            </a:r>
            <a:r>
              <a:rPr lang="en-US" sz="2800" dirty="0" err="1" smtClean="0"/>
              <a:t>sekaligus</a:t>
            </a:r>
            <a:r>
              <a:rPr lang="en-US" sz="2800" dirty="0" smtClean="0"/>
              <a:t> </a:t>
            </a:r>
            <a:r>
              <a:rPr lang="en-US" sz="2800" dirty="0" err="1" smtClean="0"/>
              <a:t>mengatur</a:t>
            </a:r>
            <a:r>
              <a:rPr lang="en-US" sz="2800" dirty="0" smtClean="0"/>
              <a:t> </a:t>
            </a:r>
            <a:r>
              <a:rPr lang="en-US" sz="2800" dirty="0" err="1" smtClean="0"/>
              <a:t>kelenjar</a:t>
            </a:r>
            <a:r>
              <a:rPr lang="en-US" sz="2800" dirty="0" smtClean="0"/>
              <a:t> </a:t>
            </a:r>
            <a:r>
              <a:rPr lang="en-US" sz="2800" dirty="0" err="1" smtClean="0"/>
              <a:t>utama</a:t>
            </a:r>
            <a:r>
              <a:rPr lang="en-US" sz="2800" dirty="0" smtClean="0"/>
              <a:t> </a:t>
            </a:r>
            <a:r>
              <a:rPr lang="en-US" sz="2800" dirty="0" err="1" smtClean="0"/>
              <a:t>dari</a:t>
            </a:r>
            <a:r>
              <a:rPr lang="en-US" sz="2800" dirty="0" smtClean="0"/>
              <a:t> </a:t>
            </a:r>
            <a:r>
              <a:rPr lang="en-US" sz="2800" dirty="0" err="1" smtClean="0"/>
              <a:t>otak</a:t>
            </a:r>
            <a:r>
              <a:rPr lang="en-US" sz="2800" dirty="0" smtClean="0"/>
              <a:t> (</a:t>
            </a:r>
            <a:r>
              <a:rPr lang="en-US" sz="2800" dirty="0" err="1" smtClean="0"/>
              <a:t>kelenjar</a:t>
            </a:r>
            <a:r>
              <a:rPr lang="en-US" sz="2800" dirty="0" smtClean="0"/>
              <a:t> </a:t>
            </a:r>
            <a:r>
              <a:rPr lang="en-US" sz="2800" dirty="0" err="1" smtClean="0"/>
              <a:t>pituitari</a:t>
            </a:r>
            <a:r>
              <a:rPr lang="en-US" sz="2800" dirty="0" smtClean="0"/>
              <a:t>). </a:t>
            </a:r>
            <a:r>
              <a:rPr lang="en-US" sz="2800" dirty="0" err="1" smtClean="0"/>
              <a:t>Hipotalamus</a:t>
            </a:r>
            <a:r>
              <a:rPr lang="en-US" sz="2800" dirty="0" smtClean="0"/>
              <a:t> </a:t>
            </a:r>
            <a:r>
              <a:rPr lang="en-US" sz="2800" dirty="0" err="1" smtClean="0"/>
              <a:t>adalah</a:t>
            </a:r>
            <a:r>
              <a:rPr lang="en-US" sz="2800" dirty="0" smtClean="0"/>
              <a:t> </a:t>
            </a:r>
            <a:r>
              <a:rPr lang="en-US" sz="2800" dirty="0" err="1" smtClean="0"/>
              <a:t>bagian</a:t>
            </a:r>
            <a:r>
              <a:rPr lang="en-US" sz="2800" dirty="0" smtClean="0"/>
              <a:t> </a:t>
            </a:r>
            <a:r>
              <a:rPr lang="en-US" sz="2800" dirty="0" err="1" smtClean="0"/>
              <a:t>otak</a:t>
            </a:r>
            <a:r>
              <a:rPr lang="en-US" sz="2800" dirty="0" smtClean="0"/>
              <a:t> yang </a:t>
            </a:r>
            <a:r>
              <a:rPr lang="en-US" sz="2800" dirty="0" err="1" smtClean="0"/>
              <a:t>memutuskan</a:t>
            </a:r>
            <a:r>
              <a:rPr lang="en-US" sz="2800" dirty="0" smtClean="0"/>
              <a:t> </a:t>
            </a:r>
            <a:r>
              <a:rPr lang="en-US" sz="2800" dirty="0" err="1" smtClean="0"/>
              <a:t>mana</a:t>
            </a:r>
            <a:r>
              <a:rPr lang="en-US" sz="2800" dirty="0" smtClean="0"/>
              <a:t> yang </a:t>
            </a:r>
            <a:r>
              <a:rPr lang="en-US" sz="2800" dirty="0" err="1" smtClean="0"/>
              <a:t>perlu</a:t>
            </a:r>
            <a:r>
              <a:rPr lang="en-US" sz="2800" dirty="0" smtClean="0"/>
              <a:t> </a:t>
            </a:r>
            <a:r>
              <a:rPr lang="en-US" sz="2800" dirty="0" err="1" smtClean="0"/>
              <a:t>mendapat</a:t>
            </a:r>
            <a:r>
              <a:rPr lang="en-US" sz="2800" dirty="0" smtClean="0"/>
              <a:t> </a:t>
            </a:r>
            <a:r>
              <a:rPr lang="en-US" sz="2800" dirty="0" err="1" smtClean="0"/>
              <a:t>perhatian</a:t>
            </a:r>
            <a:r>
              <a:rPr lang="en-US" sz="2800" dirty="0" smtClean="0"/>
              <a:t> </a:t>
            </a:r>
            <a:r>
              <a:rPr lang="en-US" sz="2800" dirty="0" err="1" smtClean="0"/>
              <a:t>dan</a:t>
            </a:r>
            <a:r>
              <a:rPr lang="en-US" sz="2800" dirty="0" smtClean="0"/>
              <a:t> </a:t>
            </a:r>
            <a:r>
              <a:rPr lang="en-US" sz="2800" dirty="0" err="1" smtClean="0"/>
              <a:t>mana</a:t>
            </a:r>
            <a:r>
              <a:rPr lang="en-US" sz="2800" dirty="0" smtClean="0"/>
              <a:t> yang </a:t>
            </a:r>
            <a:r>
              <a:rPr lang="en-US" sz="2800" dirty="0" err="1" smtClean="0"/>
              <a:t>tidak</a:t>
            </a:r>
            <a:r>
              <a:rPr lang="en-US" sz="2800" dirty="0" smtClean="0"/>
              <a:t>, </a:t>
            </a:r>
            <a:r>
              <a:rPr lang="en-US" sz="2800" dirty="0" err="1" smtClean="0"/>
              <a:t>misalnya</a:t>
            </a:r>
            <a:r>
              <a:rPr lang="en-US" sz="2800" dirty="0" smtClean="0"/>
              <a:t> </a:t>
            </a:r>
            <a:r>
              <a:rPr lang="en-US" sz="2800" dirty="0" err="1" smtClean="0"/>
              <a:t>kapan</a:t>
            </a:r>
            <a:r>
              <a:rPr lang="en-US" sz="2800" dirty="0" smtClean="0"/>
              <a:t> </a:t>
            </a:r>
            <a:r>
              <a:rPr lang="en-US" sz="2800" dirty="0" err="1" smtClean="0"/>
              <a:t>kita</a:t>
            </a:r>
            <a:r>
              <a:rPr lang="en-US" sz="2800" dirty="0" smtClean="0"/>
              <a:t> </a:t>
            </a:r>
            <a:r>
              <a:rPr lang="en-US" sz="2800" dirty="0" err="1" smtClean="0"/>
              <a:t>lapar</a:t>
            </a:r>
            <a:r>
              <a:rPr lang="en-US" sz="2800" dirty="0" smtClean="0"/>
              <a:t>.</a:t>
            </a:r>
            <a:r>
              <a:rPr lang="en-US" dirty="0" smtClean="0"/>
              <a:t/>
            </a:r>
            <a:br>
              <a:rPr lang="en-US" dirty="0" smtClean="0"/>
            </a:br>
            <a:endParaRPr lang="en-US" dirty="0"/>
          </a:p>
        </p:txBody>
      </p:sp>
      <p:sp>
        <p:nvSpPr>
          <p:cNvPr id="4" name="Date Placeholder 3"/>
          <p:cNvSpPr>
            <a:spLocks noGrp="1"/>
          </p:cNvSpPr>
          <p:nvPr>
            <p:ph type="dt" sz="quarter" idx="10"/>
          </p:nvPr>
        </p:nvSpPr>
        <p:spPr/>
        <p:txBody>
          <a:bodyPr/>
          <a:lstStyle/>
          <a:p>
            <a:pPr>
              <a:defRPr/>
            </a:pPr>
            <a:fld id="{1C0B3BFD-55FE-4F29-BC8E-330BF7D1F7DE}"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477AA84-2E58-4E21-B19A-3BDFE3A4B654}" type="slidenum">
              <a:rPr lang="en-US" altLang="en-US">
                <a:solidFill>
                  <a:srgbClr val="FFFFFF"/>
                </a:solidFill>
              </a:rPr>
              <a:pPr eaLnBrk="1" hangingPunct="1"/>
              <a:t>62</a:t>
            </a:fld>
            <a:endParaRPr lang="en-US" altLang="en-US">
              <a:solidFill>
                <a:srgbClr val="FFFFFF"/>
              </a:solidFill>
            </a:endParaRPr>
          </a:p>
        </p:txBody>
      </p:sp>
    </p:spTree>
    <p:extLst>
      <p:ext uri="{BB962C8B-B14F-4D97-AF65-F5344CB8AC3E}">
        <p14:creationId xmlns:p14="http://schemas.microsoft.com/office/powerpoint/2010/main" val="2358573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15000"/>
          </a:xfrm>
          <a:ln>
            <a:solidFill>
              <a:schemeClr val="accent1"/>
            </a:solidFill>
          </a:ln>
        </p:spPr>
        <p:txBody>
          <a:bodyPr/>
          <a:lstStyle/>
          <a:p>
            <a:pPr>
              <a:buFont typeface="Wingdings" pitchFamily="2" charset="2"/>
              <a:buChar char="v"/>
              <a:defRPr/>
            </a:pPr>
            <a:r>
              <a:rPr lang="en-US" sz="2600" b="1" dirty="0" err="1" smtClean="0"/>
              <a:t>Serebum</a:t>
            </a:r>
            <a:r>
              <a:rPr lang="en-US" sz="2600" b="1" dirty="0" smtClean="0"/>
              <a:t> </a:t>
            </a:r>
            <a:r>
              <a:rPr lang="en-US" sz="2600" b="1" dirty="0" err="1" smtClean="0"/>
              <a:t>atau</a:t>
            </a:r>
            <a:r>
              <a:rPr lang="en-US" sz="2600" b="1" dirty="0" smtClean="0"/>
              <a:t> </a:t>
            </a:r>
            <a:r>
              <a:rPr lang="en-US" sz="2600" b="1" dirty="0" err="1" smtClean="0"/>
              <a:t>korteks</a:t>
            </a:r>
            <a:r>
              <a:rPr lang="en-US" sz="2600" b="1" dirty="0" smtClean="0"/>
              <a:t> </a:t>
            </a:r>
            <a:r>
              <a:rPr lang="en-US" sz="2600" b="1" dirty="0" err="1" smtClean="0"/>
              <a:t>serebral</a:t>
            </a:r>
            <a:r>
              <a:rPr lang="en-US" sz="2600" b="1" dirty="0" smtClean="0"/>
              <a:t>,</a:t>
            </a:r>
            <a:r>
              <a:rPr lang="en-US" sz="2600" dirty="0" smtClean="0"/>
              <a:t> </a:t>
            </a:r>
            <a:r>
              <a:rPr lang="en-US" sz="2600" dirty="0" err="1" smtClean="0"/>
              <a:t>membungkus</a:t>
            </a:r>
            <a:r>
              <a:rPr lang="en-US" sz="2600" dirty="0" smtClean="0"/>
              <a:t> </a:t>
            </a:r>
            <a:r>
              <a:rPr lang="en-US" sz="2600" dirty="0" err="1" smtClean="0"/>
              <a:t>seluruh</a:t>
            </a:r>
            <a:r>
              <a:rPr lang="en-US" sz="2600" dirty="0" smtClean="0"/>
              <a:t> </a:t>
            </a:r>
            <a:r>
              <a:rPr lang="en-US" sz="2600" dirty="0" err="1" smtClean="0"/>
              <a:t>otak</a:t>
            </a:r>
            <a:r>
              <a:rPr lang="en-US" sz="2600" dirty="0" smtClean="0"/>
              <a:t> </a:t>
            </a:r>
            <a:r>
              <a:rPr lang="en-US" sz="2600" dirty="0" err="1" smtClean="0"/>
              <a:t>dan</a:t>
            </a:r>
            <a:r>
              <a:rPr lang="en-US" sz="2600" dirty="0" smtClean="0"/>
              <a:t> </a:t>
            </a:r>
            <a:r>
              <a:rPr lang="en-US" sz="2600" dirty="0" err="1" smtClean="0"/>
              <a:t>posisinya</a:t>
            </a:r>
            <a:r>
              <a:rPr lang="en-US" sz="2600" dirty="0" smtClean="0"/>
              <a:t> </a:t>
            </a:r>
            <a:r>
              <a:rPr lang="en-US" sz="2600" dirty="0" err="1" smtClean="0"/>
              <a:t>berada</a:t>
            </a:r>
            <a:r>
              <a:rPr lang="en-US" sz="2600" dirty="0" smtClean="0"/>
              <a:t> </a:t>
            </a:r>
            <a:r>
              <a:rPr lang="en-US" sz="2600" dirty="0" err="1" smtClean="0"/>
              <a:t>di</a:t>
            </a:r>
            <a:r>
              <a:rPr lang="en-US" sz="2600" dirty="0" smtClean="0"/>
              <a:t> </a:t>
            </a:r>
            <a:r>
              <a:rPr lang="en-US" sz="2600" dirty="0" err="1" smtClean="0"/>
              <a:t>depan</a:t>
            </a:r>
            <a:r>
              <a:rPr lang="en-US" sz="2600" dirty="0" smtClean="0"/>
              <a:t>. </a:t>
            </a:r>
            <a:r>
              <a:rPr lang="en-US" sz="2600" dirty="0" err="1" smtClean="0"/>
              <a:t>Serebum</a:t>
            </a:r>
            <a:r>
              <a:rPr lang="en-US" sz="2600" dirty="0" smtClean="0"/>
              <a:t> </a:t>
            </a:r>
            <a:r>
              <a:rPr lang="en-US" sz="2600" dirty="0" err="1" smtClean="0"/>
              <a:t>adalah</a:t>
            </a:r>
            <a:r>
              <a:rPr lang="en-US" sz="2600" dirty="0" smtClean="0"/>
              <a:t> </a:t>
            </a:r>
            <a:r>
              <a:rPr lang="en-US" sz="2600" dirty="0" err="1" smtClean="0"/>
              <a:t>karya</a:t>
            </a:r>
            <a:r>
              <a:rPr lang="en-US" sz="2600" dirty="0" smtClean="0"/>
              <a:t> </a:t>
            </a:r>
            <a:r>
              <a:rPr lang="en-US" sz="2600" dirty="0" err="1" smtClean="0"/>
              <a:t>besar</a:t>
            </a:r>
            <a:r>
              <a:rPr lang="en-US" sz="2600" dirty="0" smtClean="0"/>
              <a:t> </a:t>
            </a:r>
            <a:r>
              <a:rPr lang="en-US" sz="2600" dirty="0" err="1" smtClean="0"/>
              <a:t>evolusi</a:t>
            </a:r>
            <a:r>
              <a:rPr lang="en-US" sz="2600" dirty="0" smtClean="0"/>
              <a:t> </a:t>
            </a:r>
            <a:r>
              <a:rPr lang="en-US" sz="2600" dirty="0" err="1" smtClean="0"/>
              <a:t>alam</a:t>
            </a:r>
            <a:r>
              <a:rPr lang="en-US" sz="2600" dirty="0" smtClean="0"/>
              <a:t> </a:t>
            </a:r>
            <a:r>
              <a:rPr lang="en-US" sz="2600" dirty="0" err="1" smtClean="0"/>
              <a:t>dan</a:t>
            </a:r>
            <a:r>
              <a:rPr lang="en-US" sz="2600" dirty="0" smtClean="0"/>
              <a:t> </a:t>
            </a:r>
            <a:r>
              <a:rPr lang="en-US" sz="2600" dirty="0" err="1" smtClean="0"/>
              <a:t>bertanggung</a:t>
            </a:r>
            <a:r>
              <a:rPr lang="en-US" sz="2600" dirty="0" smtClean="0"/>
              <a:t> </a:t>
            </a:r>
            <a:r>
              <a:rPr lang="en-US" sz="2600" dirty="0" err="1" smtClean="0"/>
              <a:t>jawab</a:t>
            </a:r>
            <a:r>
              <a:rPr lang="en-US" sz="2600" dirty="0" smtClean="0"/>
              <a:t> </a:t>
            </a:r>
            <a:r>
              <a:rPr lang="en-US" sz="2600" dirty="0" err="1" smtClean="0"/>
              <a:t>atas</a:t>
            </a:r>
            <a:r>
              <a:rPr lang="en-US" sz="2600" dirty="0" smtClean="0"/>
              <a:t> </a:t>
            </a:r>
            <a:r>
              <a:rPr lang="en-US" sz="2600" dirty="0" err="1" smtClean="0"/>
              <a:t>berbagai</a:t>
            </a:r>
            <a:r>
              <a:rPr lang="en-US" sz="2600" dirty="0" smtClean="0"/>
              <a:t> </a:t>
            </a:r>
            <a:r>
              <a:rPr lang="en-US" sz="2600" dirty="0" err="1" smtClean="0"/>
              <a:t>keterampilan</a:t>
            </a:r>
            <a:r>
              <a:rPr lang="en-US" sz="2600" dirty="0" smtClean="0"/>
              <a:t> </a:t>
            </a:r>
            <a:r>
              <a:rPr lang="en-US" sz="2600" dirty="0" err="1" smtClean="0"/>
              <a:t>termasuk</a:t>
            </a:r>
            <a:r>
              <a:rPr lang="en-US" sz="2600" dirty="0" smtClean="0"/>
              <a:t> </a:t>
            </a:r>
            <a:r>
              <a:rPr lang="en-US" sz="2600" dirty="0" err="1" smtClean="0"/>
              <a:t>ingatan</a:t>
            </a:r>
            <a:r>
              <a:rPr lang="en-US" sz="2600" dirty="0" smtClean="0"/>
              <a:t>, </a:t>
            </a:r>
            <a:r>
              <a:rPr lang="en-US" sz="2600" dirty="0" err="1" smtClean="0"/>
              <a:t>komunikasi</a:t>
            </a:r>
            <a:r>
              <a:rPr lang="en-US" sz="2600" dirty="0" smtClean="0"/>
              <a:t>, </a:t>
            </a:r>
            <a:r>
              <a:rPr lang="en-US" sz="2600" dirty="0" err="1" smtClean="0"/>
              <a:t>pembuatan</a:t>
            </a:r>
            <a:r>
              <a:rPr lang="en-US" sz="2600" dirty="0" smtClean="0"/>
              <a:t> </a:t>
            </a:r>
            <a:r>
              <a:rPr lang="en-US" sz="2600" dirty="0" err="1" smtClean="0"/>
              <a:t>keputusan</a:t>
            </a:r>
            <a:r>
              <a:rPr lang="en-US" sz="2600" dirty="0" smtClean="0"/>
              <a:t> </a:t>
            </a:r>
            <a:r>
              <a:rPr lang="en-US" sz="2600" dirty="0" err="1" smtClean="0"/>
              <a:t>dan</a:t>
            </a:r>
            <a:r>
              <a:rPr lang="en-US" sz="2600" dirty="0" smtClean="0"/>
              <a:t> </a:t>
            </a:r>
            <a:r>
              <a:rPr lang="en-US" sz="2600" dirty="0" err="1" smtClean="0"/>
              <a:t>kreativitas</a:t>
            </a:r>
            <a:r>
              <a:rPr lang="en-US" sz="2600" dirty="0" smtClean="0"/>
              <a:t>. </a:t>
            </a:r>
          </a:p>
          <a:p>
            <a:pPr>
              <a:buFont typeface="Wingdings" pitchFamily="2" charset="2"/>
              <a:buChar char="v"/>
              <a:defRPr/>
            </a:pPr>
            <a:r>
              <a:rPr lang="en-US" sz="2600" dirty="0" err="1" smtClean="0"/>
              <a:t>Fungsi</a:t>
            </a:r>
            <a:r>
              <a:rPr lang="en-US" sz="2600" dirty="0" smtClean="0"/>
              <a:t> : </a:t>
            </a:r>
            <a:r>
              <a:rPr lang="en-US" sz="2600" dirty="0" err="1" smtClean="0"/>
              <a:t>pengaturan</a:t>
            </a:r>
            <a:r>
              <a:rPr lang="en-US" sz="2600" dirty="0" smtClean="0"/>
              <a:t>, </a:t>
            </a:r>
            <a:r>
              <a:rPr lang="en-US" sz="2600" dirty="0" err="1" smtClean="0"/>
              <a:t>ingatan</a:t>
            </a:r>
            <a:r>
              <a:rPr lang="en-US" sz="2600" dirty="0" smtClean="0"/>
              <a:t>, </a:t>
            </a:r>
            <a:r>
              <a:rPr lang="en-US" sz="2600" dirty="0" err="1" smtClean="0"/>
              <a:t>pemahaman</a:t>
            </a:r>
            <a:r>
              <a:rPr lang="en-US" sz="2600" dirty="0" smtClean="0"/>
              <a:t>, </a:t>
            </a:r>
            <a:r>
              <a:rPr lang="en-US" sz="2600" dirty="0" err="1" smtClean="0"/>
              <a:t>komunikasi</a:t>
            </a:r>
            <a:r>
              <a:rPr lang="en-US" sz="2600" dirty="0" smtClean="0"/>
              <a:t>, </a:t>
            </a:r>
            <a:r>
              <a:rPr lang="en-US" sz="2600" dirty="0" err="1" smtClean="0"/>
              <a:t>kreativitas</a:t>
            </a:r>
            <a:r>
              <a:rPr lang="en-US" sz="2600" dirty="0" smtClean="0"/>
              <a:t>, </a:t>
            </a:r>
            <a:r>
              <a:rPr lang="en-US" sz="2600" dirty="0" err="1" smtClean="0"/>
              <a:t>pembuatan</a:t>
            </a:r>
            <a:r>
              <a:rPr lang="en-US" sz="2600" dirty="0" smtClean="0"/>
              <a:t> </a:t>
            </a:r>
            <a:r>
              <a:rPr lang="en-US" sz="2600" dirty="0" err="1" smtClean="0"/>
              <a:t>keputusan</a:t>
            </a:r>
            <a:r>
              <a:rPr lang="en-US" sz="2600" dirty="0" smtClean="0"/>
              <a:t>, mind mapping, </a:t>
            </a:r>
            <a:r>
              <a:rPr lang="en-US" sz="2600" dirty="0" err="1" smtClean="0"/>
              <a:t>bicara</a:t>
            </a:r>
            <a:r>
              <a:rPr lang="en-US" sz="2600" dirty="0" smtClean="0"/>
              <a:t>, </a:t>
            </a:r>
            <a:r>
              <a:rPr lang="en-US" sz="2600" dirty="0" err="1" smtClean="0"/>
              <a:t>musik</a:t>
            </a:r>
            <a:r>
              <a:rPr lang="en-US" sz="2600" dirty="0" smtClean="0"/>
              <a:t>. </a:t>
            </a:r>
            <a:r>
              <a:rPr lang="en-US" sz="2600" dirty="0" err="1" smtClean="0"/>
              <a:t>Serebum</a:t>
            </a:r>
            <a:r>
              <a:rPr lang="en-US" sz="2600" dirty="0" smtClean="0"/>
              <a:t> </a:t>
            </a:r>
            <a:r>
              <a:rPr lang="en-US" sz="2600" dirty="0" err="1" smtClean="0"/>
              <a:t>dibungkus</a:t>
            </a:r>
            <a:r>
              <a:rPr lang="en-US" sz="2600" dirty="0" smtClean="0"/>
              <a:t> </a:t>
            </a:r>
            <a:r>
              <a:rPr lang="en-US" sz="2600" dirty="0" err="1" smtClean="0"/>
              <a:t>oleh</a:t>
            </a:r>
            <a:r>
              <a:rPr lang="en-US" sz="2600" dirty="0" smtClean="0"/>
              <a:t> </a:t>
            </a:r>
            <a:r>
              <a:rPr lang="en-US" sz="2600" dirty="0" err="1" smtClean="0"/>
              <a:t>suatu</a:t>
            </a:r>
            <a:r>
              <a:rPr lang="en-US" sz="2600" dirty="0" smtClean="0"/>
              <a:t> </a:t>
            </a:r>
            <a:r>
              <a:rPr lang="en-US" sz="2600" dirty="0" err="1" smtClean="0"/>
              <a:t>lapisan</a:t>
            </a:r>
            <a:r>
              <a:rPr lang="en-US" sz="2600" dirty="0" smtClean="0"/>
              <a:t> </a:t>
            </a:r>
            <a:r>
              <a:rPr lang="en-US" sz="2600" dirty="0" err="1" smtClean="0"/>
              <a:t>berkerut-kerut</a:t>
            </a:r>
            <a:r>
              <a:rPr lang="en-US" sz="2600" dirty="0" smtClean="0"/>
              <a:t> </a:t>
            </a:r>
            <a:r>
              <a:rPr lang="en-US" sz="2600" dirty="0" err="1" smtClean="0"/>
              <a:t>berupa</a:t>
            </a:r>
            <a:r>
              <a:rPr lang="en-US" sz="2600" dirty="0" smtClean="0"/>
              <a:t> </a:t>
            </a:r>
            <a:r>
              <a:rPr lang="en-US" sz="2600" dirty="0" err="1" smtClean="0"/>
              <a:t>sel-sel</a:t>
            </a:r>
            <a:r>
              <a:rPr lang="en-US" sz="2600" dirty="0" smtClean="0"/>
              <a:t> </a:t>
            </a:r>
            <a:r>
              <a:rPr lang="en-US" sz="2600" dirty="0" err="1" smtClean="0"/>
              <a:t>saraf</a:t>
            </a:r>
            <a:r>
              <a:rPr lang="en-US" sz="2600" dirty="0" smtClean="0"/>
              <a:t> </a:t>
            </a:r>
            <a:r>
              <a:rPr lang="en-US" sz="2600" dirty="0" err="1" smtClean="0"/>
              <a:t>setebal</a:t>
            </a:r>
            <a:r>
              <a:rPr lang="en-US" sz="2600" dirty="0" smtClean="0"/>
              <a:t> </a:t>
            </a:r>
            <a:r>
              <a:rPr lang="en-US" sz="2600" dirty="0" err="1" smtClean="0"/>
              <a:t>seperdelapan</a:t>
            </a:r>
            <a:r>
              <a:rPr lang="en-US" sz="2600" dirty="0" smtClean="0"/>
              <a:t> </a:t>
            </a:r>
            <a:r>
              <a:rPr lang="en-US" sz="2600" dirty="0" err="1" smtClean="0"/>
              <a:t>inci</a:t>
            </a:r>
            <a:r>
              <a:rPr lang="en-US" sz="2600" dirty="0" smtClean="0"/>
              <a:t> yang </a:t>
            </a:r>
            <a:r>
              <a:rPr lang="en-US" sz="2600" dirty="0" err="1" smtClean="0"/>
              <a:t>amat</a:t>
            </a:r>
            <a:r>
              <a:rPr lang="en-US" sz="2600" dirty="0" smtClean="0"/>
              <a:t> </a:t>
            </a:r>
            <a:r>
              <a:rPr lang="en-US" sz="2600" dirty="0" err="1" smtClean="0"/>
              <a:t>sangat</a:t>
            </a:r>
            <a:r>
              <a:rPr lang="en-US" sz="2600" dirty="0" smtClean="0"/>
              <a:t> </a:t>
            </a:r>
            <a:r>
              <a:rPr lang="en-US" sz="2600" dirty="0" err="1" smtClean="0"/>
              <a:t>menakjubkan</a:t>
            </a:r>
            <a:r>
              <a:rPr lang="en-US" sz="2600" dirty="0" smtClean="0"/>
              <a:t>, yang </a:t>
            </a:r>
            <a:r>
              <a:rPr lang="en-US" sz="2600" dirty="0" err="1" smtClean="0"/>
              <a:t>dikenal</a:t>
            </a:r>
            <a:r>
              <a:rPr lang="en-US" sz="2600" dirty="0" smtClean="0"/>
              <a:t> </a:t>
            </a:r>
            <a:r>
              <a:rPr lang="en-US" sz="2600" dirty="0" err="1" smtClean="0"/>
              <a:t>sebagai</a:t>
            </a:r>
            <a:r>
              <a:rPr lang="en-US" sz="2600" dirty="0" smtClean="0"/>
              <a:t> </a:t>
            </a:r>
            <a:r>
              <a:rPr lang="en-US" sz="2600" dirty="0" err="1" smtClean="0"/>
              <a:t>korteks</a:t>
            </a:r>
            <a:r>
              <a:rPr lang="en-US" sz="2600" dirty="0" smtClean="0"/>
              <a:t> </a:t>
            </a:r>
            <a:r>
              <a:rPr lang="en-US" sz="2600" dirty="0" err="1" smtClean="0"/>
              <a:t>serebral</a:t>
            </a:r>
            <a:r>
              <a:rPr lang="en-US" sz="2600" dirty="0" smtClean="0"/>
              <a:t>. </a:t>
            </a:r>
            <a:r>
              <a:rPr lang="en-US" sz="2600" dirty="0" err="1" smtClean="0"/>
              <a:t>Sifat</a:t>
            </a:r>
            <a:r>
              <a:rPr lang="en-US" sz="2600" dirty="0" smtClean="0"/>
              <a:t> </a:t>
            </a:r>
            <a:r>
              <a:rPr lang="en-US" sz="2600" dirty="0" err="1" smtClean="0"/>
              <a:t>kortekslah</a:t>
            </a:r>
            <a:r>
              <a:rPr lang="en-US" sz="2600" dirty="0" smtClean="0"/>
              <a:t> yang </a:t>
            </a:r>
            <a:r>
              <a:rPr lang="en-US" sz="2600" dirty="0" err="1" smtClean="0"/>
              <a:t>merumuskan</a:t>
            </a:r>
            <a:r>
              <a:rPr lang="en-US" sz="2600" dirty="0" smtClean="0"/>
              <a:t> </a:t>
            </a:r>
            <a:r>
              <a:rPr lang="en-US" sz="2600" dirty="0" err="1" smtClean="0"/>
              <a:t>kita</a:t>
            </a:r>
            <a:r>
              <a:rPr lang="en-US" sz="2600" dirty="0" smtClean="0"/>
              <a:t> </a:t>
            </a:r>
            <a:r>
              <a:rPr lang="en-US" sz="2600" dirty="0" err="1" smtClean="0"/>
              <a:t>sebagai</a:t>
            </a:r>
            <a:r>
              <a:rPr lang="en-US" sz="2600" dirty="0" smtClean="0"/>
              <a:t> </a:t>
            </a:r>
            <a:r>
              <a:rPr lang="en-US" sz="2600" dirty="0" err="1" smtClean="0"/>
              <a:t>manusia</a:t>
            </a:r>
            <a:r>
              <a:rPr lang="en-US" sz="2600" dirty="0" smtClean="0"/>
              <a:t>.</a:t>
            </a:r>
            <a:r>
              <a:rPr lang="en-US" dirty="0" smtClean="0"/>
              <a:t/>
            </a:r>
            <a:br>
              <a:rPr lang="en-US" dirty="0" smtClean="0"/>
            </a:br>
            <a:endParaRPr lang="en-US" dirty="0"/>
          </a:p>
        </p:txBody>
      </p:sp>
      <p:sp>
        <p:nvSpPr>
          <p:cNvPr id="4" name="Date Placeholder 3"/>
          <p:cNvSpPr>
            <a:spLocks noGrp="1"/>
          </p:cNvSpPr>
          <p:nvPr>
            <p:ph type="dt" sz="quarter" idx="10"/>
          </p:nvPr>
        </p:nvSpPr>
        <p:spPr/>
        <p:txBody>
          <a:bodyPr/>
          <a:lstStyle/>
          <a:p>
            <a:pPr>
              <a:defRPr/>
            </a:pPr>
            <a:fld id="{1C0B3BFD-55FE-4F29-BC8E-330BF7D1F7DE}"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CBAAAC3-3629-4C6A-B440-60A54763D443}" type="slidenum">
              <a:rPr lang="en-US" altLang="en-US">
                <a:solidFill>
                  <a:srgbClr val="FFFFFF"/>
                </a:solidFill>
              </a:rPr>
              <a:pPr eaLnBrk="1" hangingPunct="1"/>
              <a:t>63</a:t>
            </a:fld>
            <a:endParaRPr lang="en-US" altLang="en-US">
              <a:solidFill>
                <a:srgbClr val="FFFFFF"/>
              </a:solidFill>
            </a:endParaRPr>
          </a:p>
        </p:txBody>
      </p:sp>
    </p:spTree>
    <p:extLst>
      <p:ext uri="{BB962C8B-B14F-4D97-AF65-F5344CB8AC3E}">
        <p14:creationId xmlns:p14="http://schemas.microsoft.com/office/powerpoint/2010/main" val="39393888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a:ln>
            <a:solidFill>
              <a:schemeClr val="accent1"/>
            </a:solidFill>
          </a:ln>
        </p:spPr>
        <p:txBody>
          <a:bodyPr/>
          <a:lstStyle/>
          <a:p>
            <a:pPr>
              <a:buFont typeface="Wingdings" pitchFamily="2" charset="2"/>
              <a:buChar char="v"/>
              <a:defRPr/>
            </a:pPr>
            <a:r>
              <a:rPr lang="en-US" sz="2800" dirty="0" smtClean="0"/>
              <a:t>Area </a:t>
            </a:r>
            <a:r>
              <a:rPr lang="en-US" sz="2800" dirty="0" err="1" smtClean="0"/>
              <a:t>terpenting</a:t>
            </a:r>
            <a:r>
              <a:rPr lang="en-US" sz="2800" dirty="0" smtClean="0"/>
              <a:t> </a:t>
            </a:r>
            <a:r>
              <a:rPr lang="en-US" sz="2800" dirty="0" err="1" smtClean="0"/>
              <a:t>otak</a:t>
            </a:r>
            <a:r>
              <a:rPr lang="en-US" sz="2800" dirty="0" smtClean="0"/>
              <a:t> yang </a:t>
            </a:r>
            <a:r>
              <a:rPr lang="en-US" sz="2800" dirty="0" err="1" smtClean="0"/>
              <a:t>perlu</a:t>
            </a:r>
            <a:r>
              <a:rPr lang="en-US" sz="2800" dirty="0" smtClean="0"/>
              <a:t> </a:t>
            </a:r>
            <a:r>
              <a:rPr lang="en-US" sz="2800" dirty="0" err="1" smtClean="0"/>
              <a:t>dipahami</a:t>
            </a:r>
            <a:r>
              <a:rPr lang="en-US" sz="2800" dirty="0" smtClean="0"/>
              <a:t> </a:t>
            </a:r>
            <a:r>
              <a:rPr lang="en-US" sz="2800" dirty="0" err="1" smtClean="0"/>
              <a:t>dalam</a:t>
            </a:r>
            <a:r>
              <a:rPr lang="en-US" sz="2800" dirty="0" smtClean="0"/>
              <a:t> </a:t>
            </a:r>
            <a:r>
              <a:rPr lang="en-US" sz="2800" dirty="0" err="1" smtClean="0"/>
              <a:t>mengenali</a:t>
            </a:r>
            <a:r>
              <a:rPr lang="en-US" sz="2800" dirty="0" smtClean="0"/>
              <a:t> </a:t>
            </a:r>
            <a:r>
              <a:rPr lang="en-US" sz="2800" dirty="0" err="1" smtClean="0"/>
              <a:t>kekuatan</a:t>
            </a:r>
            <a:r>
              <a:rPr lang="en-US" sz="2800" dirty="0" smtClean="0"/>
              <a:t> </a:t>
            </a:r>
            <a:r>
              <a:rPr lang="en-US" sz="2800" dirty="0" err="1" smtClean="0"/>
              <a:t>otak</a:t>
            </a:r>
            <a:r>
              <a:rPr lang="en-US" sz="2800" dirty="0" smtClean="0"/>
              <a:t> </a:t>
            </a:r>
            <a:r>
              <a:rPr lang="en-US" sz="2800" dirty="0" err="1" smtClean="0"/>
              <a:t>adalah</a:t>
            </a:r>
            <a:r>
              <a:rPr lang="en-US" sz="2800" dirty="0" smtClean="0"/>
              <a:t> </a:t>
            </a:r>
            <a:r>
              <a:rPr lang="en-US" sz="2800" dirty="0" err="1" smtClean="0"/>
              <a:t>serebrum</a:t>
            </a:r>
            <a:r>
              <a:rPr lang="en-US" sz="2800" dirty="0" smtClean="0"/>
              <a:t> </a:t>
            </a:r>
            <a:r>
              <a:rPr lang="en-US" sz="2800" dirty="0" err="1" smtClean="0"/>
              <a:t>atau</a:t>
            </a:r>
            <a:r>
              <a:rPr lang="en-US" sz="2800" dirty="0" smtClean="0"/>
              <a:t> yang </a:t>
            </a:r>
            <a:r>
              <a:rPr lang="en-US" sz="2800" dirty="0" err="1" smtClean="0"/>
              <a:t>sering</a:t>
            </a:r>
            <a:r>
              <a:rPr lang="en-US" sz="2800" dirty="0" smtClean="0"/>
              <a:t> </a:t>
            </a:r>
            <a:r>
              <a:rPr lang="en-US" sz="2800" dirty="0" err="1" smtClean="0"/>
              <a:t>disebut</a:t>
            </a:r>
            <a:r>
              <a:rPr lang="en-US" sz="2800" dirty="0" smtClean="0"/>
              <a:t> </a:t>
            </a:r>
            <a:r>
              <a:rPr lang="en-US" sz="2800" i="1" dirty="0" smtClean="0">
                <a:solidFill>
                  <a:srgbClr val="FFFF00"/>
                </a:solidFill>
              </a:rPr>
              <a:t>'</a:t>
            </a:r>
            <a:r>
              <a:rPr lang="en-US" sz="2800" i="1" dirty="0" err="1" smtClean="0">
                <a:solidFill>
                  <a:srgbClr val="FFFF00"/>
                </a:solidFill>
              </a:rPr>
              <a:t>otak</a:t>
            </a:r>
            <a:r>
              <a:rPr lang="en-US" sz="2800" i="1" dirty="0" smtClean="0">
                <a:solidFill>
                  <a:srgbClr val="FFFF00"/>
                </a:solidFill>
              </a:rPr>
              <a:t> </a:t>
            </a:r>
            <a:r>
              <a:rPr lang="en-US" sz="2800" i="1" dirty="0" err="1" smtClean="0">
                <a:solidFill>
                  <a:srgbClr val="FFFF00"/>
                </a:solidFill>
              </a:rPr>
              <a:t>kiri</a:t>
            </a:r>
            <a:r>
              <a:rPr lang="en-US" sz="2800" i="1" dirty="0" smtClean="0">
                <a:solidFill>
                  <a:srgbClr val="FFFF00"/>
                </a:solidFill>
              </a:rPr>
              <a:t> </a:t>
            </a:r>
            <a:r>
              <a:rPr lang="en-US" sz="2800" i="1" dirty="0" err="1" smtClean="0">
                <a:solidFill>
                  <a:srgbClr val="FFFF00"/>
                </a:solidFill>
              </a:rPr>
              <a:t>dan</a:t>
            </a:r>
            <a:r>
              <a:rPr lang="en-US" sz="2800" i="1" dirty="0" smtClean="0">
                <a:solidFill>
                  <a:srgbClr val="FFFF00"/>
                </a:solidFill>
              </a:rPr>
              <a:t> </a:t>
            </a:r>
            <a:r>
              <a:rPr lang="en-US" sz="2800" i="1" dirty="0" err="1" smtClean="0">
                <a:solidFill>
                  <a:srgbClr val="FFFF00"/>
                </a:solidFill>
              </a:rPr>
              <a:t>kanan</a:t>
            </a:r>
            <a:r>
              <a:rPr lang="en-US" sz="2800" i="1" dirty="0" smtClean="0">
                <a:solidFill>
                  <a:srgbClr val="FFFF00"/>
                </a:solidFill>
              </a:rPr>
              <a:t>'.</a:t>
            </a:r>
          </a:p>
          <a:p>
            <a:pPr>
              <a:buFont typeface="Wingdings" pitchFamily="2" charset="2"/>
              <a:buChar char="v"/>
              <a:defRPr/>
            </a:pPr>
            <a:r>
              <a:rPr lang="en-US" sz="2800" i="1" dirty="0" err="1" smtClean="0">
                <a:solidFill>
                  <a:srgbClr val="FFFF00"/>
                </a:solidFill>
              </a:rPr>
              <a:t>Serebum</a:t>
            </a:r>
            <a:r>
              <a:rPr lang="en-US" sz="2800" dirty="0" smtClean="0"/>
              <a:t> </a:t>
            </a:r>
            <a:r>
              <a:rPr lang="en-US" sz="2800" dirty="0" err="1" smtClean="0"/>
              <a:t>membagi</a:t>
            </a:r>
            <a:r>
              <a:rPr lang="en-US" sz="2800" dirty="0" smtClean="0"/>
              <a:t> </a:t>
            </a:r>
            <a:r>
              <a:rPr lang="en-US" sz="2800" dirty="0" err="1" smtClean="0"/>
              <a:t>tugas</a:t>
            </a:r>
            <a:r>
              <a:rPr lang="en-US" sz="2800" dirty="0" smtClean="0"/>
              <a:t> </a:t>
            </a:r>
            <a:r>
              <a:rPr lang="en-US" sz="2800" dirty="0" err="1" smtClean="0"/>
              <a:t>ke</a:t>
            </a:r>
            <a:r>
              <a:rPr lang="en-US" sz="2800" dirty="0" smtClean="0"/>
              <a:t> </a:t>
            </a:r>
            <a:r>
              <a:rPr lang="en-US" sz="2800" dirty="0" err="1" smtClean="0"/>
              <a:t>dalam</a:t>
            </a:r>
            <a:r>
              <a:rPr lang="en-US" sz="2800" dirty="0" smtClean="0"/>
              <a:t> </a:t>
            </a:r>
            <a:r>
              <a:rPr lang="en-US" sz="2800" dirty="0" err="1" smtClean="0"/>
              <a:t>dua</a:t>
            </a:r>
            <a:r>
              <a:rPr lang="en-US" sz="2800" dirty="0" smtClean="0"/>
              <a:t> </a:t>
            </a:r>
            <a:r>
              <a:rPr lang="en-US" sz="2800" dirty="0" err="1" smtClean="0"/>
              <a:t>kategori</a:t>
            </a:r>
            <a:r>
              <a:rPr lang="en-US" sz="2800" dirty="0" smtClean="0"/>
              <a:t> </a:t>
            </a:r>
            <a:r>
              <a:rPr lang="en-US" sz="2800" dirty="0" err="1" smtClean="0"/>
              <a:t>utama</a:t>
            </a:r>
            <a:r>
              <a:rPr lang="en-US" sz="2800" dirty="0" smtClean="0"/>
              <a:t> </a:t>
            </a:r>
            <a:r>
              <a:rPr lang="en-US" sz="2800" dirty="0" err="1" smtClean="0"/>
              <a:t>yaitu</a:t>
            </a:r>
            <a:r>
              <a:rPr lang="en-US" sz="2800" dirty="0" smtClean="0"/>
              <a:t> </a:t>
            </a:r>
            <a:r>
              <a:rPr lang="en-US" sz="2800" dirty="0" err="1" smtClean="0"/>
              <a:t>tugas</a:t>
            </a:r>
            <a:r>
              <a:rPr lang="en-US" sz="2800" dirty="0" smtClean="0"/>
              <a:t> </a:t>
            </a:r>
            <a:r>
              <a:rPr lang="en-US" sz="2800" dirty="0" err="1" smtClean="0"/>
              <a:t>otak</a:t>
            </a:r>
            <a:r>
              <a:rPr lang="en-US" sz="2800" dirty="0" smtClean="0"/>
              <a:t> </a:t>
            </a:r>
            <a:r>
              <a:rPr lang="en-US" sz="2800" dirty="0" err="1" smtClean="0"/>
              <a:t>kanan</a:t>
            </a:r>
            <a:r>
              <a:rPr lang="en-US" sz="2800" dirty="0" smtClean="0"/>
              <a:t> </a:t>
            </a:r>
            <a:r>
              <a:rPr lang="en-US" sz="2800" dirty="0" err="1" smtClean="0"/>
              <a:t>dan</a:t>
            </a:r>
            <a:r>
              <a:rPr lang="en-US" sz="2800" dirty="0" smtClean="0"/>
              <a:t> </a:t>
            </a:r>
            <a:r>
              <a:rPr lang="en-US" sz="2800" dirty="0" err="1" smtClean="0"/>
              <a:t>otak</a:t>
            </a:r>
            <a:r>
              <a:rPr lang="en-US" sz="2800" dirty="0" smtClean="0"/>
              <a:t> </a:t>
            </a:r>
            <a:r>
              <a:rPr lang="en-US" sz="2800" dirty="0" err="1" smtClean="0"/>
              <a:t>kiri</a:t>
            </a:r>
            <a:r>
              <a:rPr lang="en-US" sz="2800" dirty="0" smtClean="0"/>
              <a:t>.</a:t>
            </a:r>
            <a:br>
              <a:rPr lang="en-US" sz="2800" dirty="0" smtClean="0"/>
            </a:br>
            <a:r>
              <a:rPr lang="en-US" sz="2800" b="1" dirty="0" err="1" smtClean="0"/>
              <a:t>tugas</a:t>
            </a:r>
            <a:r>
              <a:rPr lang="en-US" sz="2800" b="1" dirty="0" smtClean="0"/>
              <a:t> </a:t>
            </a:r>
            <a:r>
              <a:rPr lang="en-US" sz="2800" b="1" dirty="0" err="1" smtClean="0"/>
              <a:t>otak</a:t>
            </a:r>
            <a:r>
              <a:rPr lang="en-US" sz="2800" b="1" dirty="0" smtClean="0"/>
              <a:t> </a:t>
            </a:r>
            <a:r>
              <a:rPr lang="en-US" sz="2800" b="1" dirty="0" err="1" smtClean="0"/>
              <a:t>kanan</a:t>
            </a:r>
            <a:r>
              <a:rPr lang="en-US" sz="2800" dirty="0" smtClean="0"/>
              <a:t> </a:t>
            </a:r>
            <a:r>
              <a:rPr lang="en-US" sz="2800" dirty="0" err="1" smtClean="0"/>
              <a:t>antara</a:t>
            </a:r>
            <a:r>
              <a:rPr lang="en-US" sz="2800" dirty="0" smtClean="0"/>
              <a:t> lain </a:t>
            </a:r>
            <a:r>
              <a:rPr lang="en-US" sz="2800" dirty="0" err="1" smtClean="0"/>
              <a:t>irama</a:t>
            </a:r>
            <a:r>
              <a:rPr lang="en-US" sz="2800" dirty="0" smtClean="0"/>
              <a:t>, </a:t>
            </a:r>
            <a:r>
              <a:rPr lang="en-US" sz="2800" dirty="0" err="1" smtClean="0"/>
              <a:t>kesadaran</a:t>
            </a:r>
            <a:r>
              <a:rPr lang="en-US" sz="2800" dirty="0" smtClean="0"/>
              <a:t> </a:t>
            </a:r>
            <a:r>
              <a:rPr lang="en-US" sz="2800" dirty="0" err="1" smtClean="0"/>
              <a:t>ruang</a:t>
            </a:r>
            <a:r>
              <a:rPr lang="en-US" sz="2800" dirty="0" smtClean="0"/>
              <a:t>, </a:t>
            </a:r>
            <a:r>
              <a:rPr lang="en-US" sz="2800" dirty="0" err="1" smtClean="0"/>
              <a:t>imajinasi</a:t>
            </a:r>
            <a:r>
              <a:rPr lang="en-US" sz="2800" dirty="0" smtClean="0"/>
              <a:t>, </a:t>
            </a:r>
            <a:r>
              <a:rPr lang="en-US" sz="2800" dirty="0" err="1" smtClean="0"/>
              <a:t>melamun</a:t>
            </a:r>
            <a:r>
              <a:rPr lang="en-US" sz="2800" dirty="0" smtClean="0"/>
              <a:t>, </a:t>
            </a:r>
            <a:r>
              <a:rPr lang="en-US" sz="2800" dirty="0" err="1" smtClean="0"/>
              <a:t>warna</a:t>
            </a:r>
            <a:r>
              <a:rPr lang="en-US" sz="2800" dirty="0" smtClean="0"/>
              <a:t>, </a:t>
            </a:r>
            <a:r>
              <a:rPr lang="en-US" sz="2800" dirty="0" err="1" smtClean="0"/>
              <a:t>dimensi</a:t>
            </a:r>
            <a:r>
              <a:rPr lang="en-US" sz="2800" dirty="0" smtClean="0"/>
              <a:t> </a:t>
            </a:r>
            <a:r>
              <a:rPr lang="en-US" sz="2800" dirty="0" err="1" smtClean="0"/>
              <a:t>dan</a:t>
            </a:r>
            <a:r>
              <a:rPr lang="en-US" sz="2800" dirty="0" smtClean="0"/>
              <a:t> </a:t>
            </a:r>
            <a:r>
              <a:rPr lang="en-US" sz="2800" dirty="0" err="1" smtClean="0"/>
              <a:t>tugas</a:t>
            </a:r>
            <a:r>
              <a:rPr lang="en-US" sz="2800" dirty="0" smtClean="0"/>
              <a:t> </a:t>
            </a:r>
            <a:r>
              <a:rPr lang="en-US" sz="2800" dirty="0" err="1" smtClean="0"/>
              <a:t>tugas</a:t>
            </a:r>
            <a:r>
              <a:rPr lang="en-US" sz="2800" dirty="0" smtClean="0"/>
              <a:t> yang </a:t>
            </a:r>
            <a:r>
              <a:rPr lang="en-US" sz="2800" dirty="0" err="1" smtClean="0"/>
              <a:t>membutuhkan</a:t>
            </a:r>
            <a:r>
              <a:rPr lang="en-US" sz="2800" dirty="0" smtClean="0"/>
              <a:t> </a:t>
            </a:r>
            <a:r>
              <a:rPr lang="en-US" sz="2800" dirty="0" err="1" smtClean="0"/>
              <a:t>kesadaran</a:t>
            </a:r>
            <a:r>
              <a:rPr lang="en-US" sz="2800" dirty="0" smtClean="0"/>
              <a:t> </a:t>
            </a:r>
            <a:r>
              <a:rPr lang="en-US" sz="2800" dirty="0" err="1" smtClean="0"/>
              <a:t>holistik</a:t>
            </a:r>
            <a:r>
              <a:rPr lang="en-US" sz="2800" dirty="0" smtClean="0"/>
              <a:t> </a:t>
            </a:r>
            <a:r>
              <a:rPr lang="en-US" sz="2800" dirty="0" err="1" smtClean="0"/>
              <a:t>atau</a:t>
            </a:r>
            <a:r>
              <a:rPr lang="en-US" sz="2800" dirty="0" smtClean="0"/>
              <a:t> </a:t>
            </a:r>
            <a:r>
              <a:rPr lang="en-US" sz="2800" dirty="0" err="1" smtClean="0"/>
              <a:t>gambaran</a:t>
            </a:r>
            <a:r>
              <a:rPr lang="en-US" sz="2800" dirty="0" smtClean="0"/>
              <a:t> </a:t>
            </a:r>
            <a:r>
              <a:rPr lang="en-US" sz="2800" dirty="0" err="1" smtClean="0"/>
              <a:t>keseluruhan</a:t>
            </a:r>
            <a:r>
              <a:rPr lang="en-US" sz="2800" dirty="0" smtClean="0"/>
              <a:t>. </a:t>
            </a:r>
            <a:r>
              <a:rPr lang="fi-FI" sz="2800" b="1" dirty="0" smtClean="0"/>
              <a:t>Tugas otak kiri </a:t>
            </a:r>
            <a:r>
              <a:rPr lang="fi-FI" sz="2800" dirty="0" smtClean="0"/>
              <a:t>antara lain kata-kata, logika, angka, urutan, daftar dan analisis.</a:t>
            </a:r>
            <a:br>
              <a:rPr lang="fi-FI" sz="2800" dirty="0" smtClean="0"/>
            </a:br>
            <a:r>
              <a:rPr lang="fi-FI" dirty="0" smtClean="0"/>
              <a:t/>
            </a:r>
            <a:br>
              <a:rPr lang="fi-FI" dirty="0" smtClean="0"/>
            </a:br>
            <a:endParaRPr lang="en-US" dirty="0"/>
          </a:p>
        </p:txBody>
      </p:sp>
      <p:sp>
        <p:nvSpPr>
          <p:cNvPr id="4" name="Date Placeholder 3"/>
          <p:cNvSpPr>
            <a:spLocks noGrp="1"/>
          </p:cNvSpPr>
          <p:nvPr>
            <p:ph type="dt" sz="quarter" idx="10"/>
          </p:nvPr>
        </p:nvSpPr>
        <p:spPr/>
        <p:txBody>
          <a:bodyPr/>
          <a:lstStyle/>
          <a:p>
            <a:pPr>
              <a:defRPr/>
            </a:pPr>
            <a:fld id="{1C0B3BFD-55FE-4F29-BC8E-330BF7D1F7DE}"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C72DF59-CB3B-4D9D-B648-6CDDF8F8A3E7}" type="slidenum">
              <a:rPr lang="en-US" altLang="en-US">
                <a:solidFill>
                  <a:srgbClr val="FFFFFF"/>
                </a:solidFill>
              </a:rPr>
              <a:pPr eaLnBrk="1" hangingPunct="1"/>
              <a:t>64</a:t>
            </a:fld>
            <a:endParaRPr lang="en-US" altLang="en-US">
              <a:solidFill>
                <a:srgbClr val="FFFFFF"/>
              </a:solidFill>
            </a:endParaRPr>
          </a:p>
        </p:txBody>
      </p:sp>
    </p:spTree>
    <p:extLst>
      <p:ext uri="{BB962C8B-B14F-4D97-AF65-F5344CB8AC3E}">
        <p14:creationId xmlns:p14="http://schemas.microsoft.com/office/powerpoint/2010/main" val="17223515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2"/>
          </p:nvPr>
        </p:nvSpPr>
        <p:spPr>
          <a:xfrm>
            <a:off x="6858000" y="63246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4F3B28-238F-4FFC-BD6C-7BCBB007A15A}" type="slidenum">
              <a:rPr lang="en-US" altLang="en-US">
                <a:cs typeface="Arial" panose="020B0604020202020204" pitchFamily="34" charset="0"/>
              </a:rPr>
              <a:pPr/>
              <a:t>65</a:t>
            </a:fld>
            <a:endParaRPr lang="en-US" altLang="en-US">
              <a:cs typeface="Arial" panose="020B0604020202020204" pitchFamily="34" charset="0"/>
            </a:endParaRPr>
          </a:p>
        </p:txBody>
      </p:sp>
      <p:pic>
        <p:nvPicPr>
          <p:cNvPr id="61443" name="Picture 2" descr="korte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45720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Text Box 3"/>
          <p:cNvSpPr txBox="1">
            <a:spLocks noChangeArrowheads="1"/>
          </p:cNvSpPr>
          <p:nvPr/>
        </p:nvSpPr>
        <p:spPr bwMode="auto">
          <a:xfrm>
            <a:off x="4495800" y="627063"/>
            <a:ext cx="4572000" cy="584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8925" indent="-288925">
              <a:tabLst>
                <a:tab pos="573088" algn="l"/>
              </a:tabLst>
              <a:defRPr>
                <a:solidFill>
                  <a:schemeClr val="tx1"/>
                </a:solidFill>
                <a:latin typeface="Arial" panose="020B0604020202020204" pitchFamily="34" charset="0"/>
              </a:defRPr>
            </a:lvl1pPr>
            <a:lvl2pPr marL="742950" indent="-285750">
              <a:tabLst>
                <a:tab pos="573088" algn="l"/>
              </a:tabLst>
              <a:defRPr>
                <a:solidFill>
                  <a:schemeClr val="tx1"/>
                </a:solidFill>
                <a:latin typeface="Arial" panose="020B0604020202020204" pitchFamily="34" charset="0"/>
              </a:defRPr>
            </a:lvl2pPr>
            <a:lvl3pPr marL="1143000" indent="-228600">
              <a:tabLst>
                <a:tab pos="573088" algn="l"/>
              </a:tabLst>
              <a:defRPr>
                <a:solidFill>
                  <a:schemeClr val="tx1"/>
                </a:solidFill>
                <a:latin typeface="Arial" panose="020B0604020202020204" pitchFamily="34" charset="0"/>
              </a:defRPr>
            </a:lvl3pPr>
            <a:lvl4pPr marL="1600200" indent="-228600">
              <a:tabLst>
                <a:tab pos="573088" algn="l"/>
              </a:tabLst>
              <a:defRPr>
                <a:solidFill>
                  <a:schemeClr val="tx1"/>
                </a:solidFill>
                <a:latin typeface="Arial" panose="020B0604020202020204" pitchFamily="34" charset="0"/>
              </a:defRPr>
            </a:lvl4pPr>
            <a:lvl5pPr marL="2057400" indent="-228600">
              <a:tabLst>
                <a:tab pos="573088"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73088"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73088"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73088"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73088" algn="l"/>
              </a:tabLst>
              <a:defRPr>
                <a:solidFill>
                  <a:schemeClr val="tx1"/>
                </a:solidFill>
                <a:latin typeface="Arial" panose="020B0604020202020204" pitchFamily="34" charset="0"/>
              </a:defRPr>
            </a:lvl9pPr>
          </a:lstStyle>
          <a:p>
            <a:pPr>
              <a:lnSpc>
                <a:spcPct val="80000"/>
              </a:lnSpc>
              <a:spcAft>
                <a:spcPts val="1000"/>
              </a:spcAft>
              <a:buClr>
                <a:srgbClr val="1EADFF"/>
              </a:buClr>
              <a:buFont typeface="Wingdings" panose="05000000000000000000" pitchFamily="2" charset="2"/>
              <a:buNone/>
            </a:pPr>
            <a:r>
              <a:rPr lang="en-US" altLang="en-US" sz="2700" b="1">
                <a:solidFill>
                  <a:srgbClr val="0020FF"/>
                </a:solidFill>
                <a:latin typeface="Century Gothic" panose="020B0502020202020204" pitchFamily="34" charset="0"/>
                <a:cs typeface="Arial" panose="020B0604020202020204" pitchFamily="34" charset="0"/>
              </a:rPr>
              <a:t>•</a:t>
            </a:r>
            <a:r>
              <a:rPr lang="en-US" altLang="en-US" sz="2700" b="1">
                <a:latin typeface="Century Gothic" panose="020B0502020202020204" pitchFamily="34" charset="0"/>
                <a:cs typeface="Arial" panose="020B0604020202020204" pitchFamily="34" charset="0"/>
              </a:rPr>
              <a:t>	</a:t>
            </a:r>
            <a:r>
              <a:rPr lang="en-US" altLang="en-US" sz="2400" b="1">
                <a:latin typeface="Century Gothic" panose="020B0502020202020204" pitchFamily="34" charset="0"/>
                <a:cs typeface="Arial" panose="020B0604020202020204" pitchFamily="34" charset="0"/>
              </a:rPr>
              <a:t>Dikenal sebagai “bagian kerja sekolah” atau “topi berpikir”</a:t>
            </a:r>
          </a:p>
          <a:p>
            <a:pPr>
              <a:lnSpc>
                <a:spcPct val="80000"/>
              </a:lnSpc>
              <a:spcAft>
                <a:spcPts val="1000"/>
              </a:spcAft>
              <a:buClr>
                <a:srgbClr val="FF0EAD"/>
              </a:buClr>
              <a:buFont typeface="Wingdings" panose="05000000000000000000" pitchFamily="2" charset="2"/>
              <a:buNone/>
            </a:pPr>
            <a:r>
              <a:rPr lang="en-US" altLang="en-US" sz="2400" b="1">
                <a:solidFill>
                  <a:srgbClr val="0020FF"/>
                </a:solidFill>
                <a:latin typeface="Century Gothic" panose="020B0502020202020204" pitchFamily="34" charset="0"/>
                <a:cs typeface="Arial" panose="020B0604020202020204" pitchFamily="34" charset="0"/>
              </a:rPr>
              <a:t>•</a:t>
            </a:r>
            <a:r>
              <a:rPr lang="en-US" altLang="en-US" sz="2400" b="1">
                <a:latin typeface="Century Gothic" panose="020B0502020202020204" pitchFamily="34" charset="0"/>
                <a:cs typeface="Arial" panose="020B0604020202020204" pitchFamily="34" charset="0"/>
              </a:rPr>
              <a:t> Pusat Berpikir</a:t>
            </a:r>
          </a:p>
          <a:p>
            <a:pPr>
              <a:lnSpc>
                <a:spcPct val="80000"/>
              </a:lnSpc>
              <a:spcAft>
                <a:spcPts val="1000"/>
              </a:spcAft>
              <a:buClr>
                <a:srgbClr val="FFE410"/>
              </a:buClr>
              <a:buFont typeface="Wingdings" panose="05000000000000000000" pitchFamily="2" charset="2"/>
              <a:buNone/>
            </a:pPr>
            <a:r>
              <a:rPr lang="en-US" altLang="en-US" sz="2400" b="1">
                <a:solidFill>
                  <a:srgbClr val="0020FF"/>
                </a:solidFill>
                <a:latin typeface="Century Gothic" panose="020B0502020202020204" pitchFamily="34" charset="0"/>
                <a:cs typeface="Arial" panose="020B0604020202020204" pitchFamily="34" charset="0"/>
              </a:rPr>
              <a:t>• </a:t>
            </a:r>
            <a:r>
              <a:rPr lang="en-US" altLang="en-US" sz="2400" b="1">
                <a:latin typeface="Century Gothic" panose="020B0502020202020204" pitchFamily="34" charset="0"/>
                <a:cs typeface="Arial" panose="020B0604020202020204" pitchFamily="34" charset="0"/>
              </a:rPr>
              <a:t>System limbic yang men- dapatkan perlakuan me- nyenangkan akan membawa rangsangan ke selaput otak pada korteks </a:t>
            </a:r>
          </a:p>
          <a:p>
            <a:pPr>
              <a:lnSpc>
                <a:spcPct val="80000"/>
              </a:lnSpc>
              <a:spcAft>
                <a:spcPts val="1000"/>
              </a:spcAft>
              <a:buClr>
                <a:srgbClr val="0000FF"/>
              </a:buClr>
              <a:buFont typeface="Arial" panose="020B0604020202020204" pitchFamily="34" charset="0"/>
              <a:buChar char="•"/>
            </a:pPr>
            <a:r>
              <a:rPr lang="en-US" altLang="en-US" sz="2400" b="1">
                <a:latin typeface="Century Gothic" panose="020B0502020202020204" pitchFamily="34" charset="0"/>
                <a:cs typeface="Arial" panose="020B0604020202020204" pitchFamily="34" charset="0"/>
              </a:rPr>
              <a:t>bertanggung jawab atas: </a:t>
            </a:r>
          </a:p>
          <a:p>
            <a:pPr>
              <a:lnSpc>
                <a:spcPct val="80000"/>
              </a:lnSpc>
              <a:spcAft>
                <a:spcPts val="1000"/>
              </a:spcAft>
              <a:buClr>
                <a:srgbClr val="FFE410"/>
              </a:buClr>
              <a:buFont typeface="Wingdings" panose="05000000000000000000" pitchFamily="2" charset="2"/>
              <a:buNone/>
            </a:pPr>
            <a:r>
              <a:rPr lang="en-US" altLang="en-US" sz="2400" b="1">
                <a:latin typeface="Century Gothic" panose="020B0502020202020204" pitchFamily="34" charset="0"/>
                <a:cs typeface="Arial" panose="020B0604020202020204" pitchFamily="34" charset="0"/>
              </a:rPr>
              <a:t> 	</a:t>
            </a:r>
            <a:r>
              <a:rPr lang="en-US" altLang="en-US" sz="2200" b="1">
                <a:latin typeface="Century Gothic" panose="020B0502020202020204" pitchFamily="34" charset="0"/>
                <a:cs typeface="Arial" panose="020B0604020202020204" pitchFamily="34" charset="0"/>
              </a:rPr>
              <a:t>* Berpikir nalar, analitis, dsb</a:t>
            </a:r>
          </a:p>
          <a:p>
            <a:pPr>
              <a:lnSpc>
                <a:spcPct val="80000"/>
              </a:lnSpc>
              <a:spcAft>
                <a:spcPts val="1000"/>
              </a:spcAft>
              <a:buClr>
                <a:srgbClr val="FFE410"/>
              </a:buClr>
              <a:buFont typeface="Wingdings" panose="05000000000000000000" pitchFamily="2" charset="2"/>
              <a:buNone/>
            </a:pPr>
            <a:r>
              <a:rPr lang="en-US" altLang="en-US" sz="2200" b="1">
                <a:latin typeface="Century Gothic" panose="020B0502020202020204" pitchFamily="34" charset="0"/>
                <a:cs typeface="Arial" panose="020B0604020202020204" pitchFamily="34" charset="0"/>
              </a:rPr>
              <a:t>	* Perencanaan dan </a:t>
            </a:r>
          </a:p>
          <a:p>
            <a:pPr>
              <a:lnSpc>
                <a:spcPct val="80000"/>
              </a:lnSpc>
              <a:spcAft>
                <a:spcPts val="1000"/>
              </a:spcAft>
              <a:buClr>
                <a:schemeClr val="hlink"/>
              </a:buClr>
              <a:buFont typeface="Wingdings" panose="05000000000000000000" pitchFamily="2" charset="2"/>
              <a:buNone/>
            </a:pPr>
            <a:r>
              <a:rPr lang="en-US" altLang="en-US" sz="2200" b="1">
                <a:latin typeface="Century Gothic" panose="020B0502020202020204" pitchFamily="34" charset="0"/>
                <a:cs typeface="Arial" panose="020B0604020202020204" pitchFamily="34" charset="0"/>
              </a:rPr>
              <a:t>      pengorganisasian</a:t>
            </a:r>
          </a:p>
          <a:p>
            <a:pPr>
              <a:lnSpc>
                <a:spcPct val="80000"/>
              </a:lnSpc>
              <a:spcAft>
                <a:spcPts val="1000"/>
              </a:spcAft>
              <a:buClr>
                <a:schemeClr val="hlink"/>
              </a:buClr>
              <a:buFont typeface="Wingdings" panose="05000000000000000000" pitchFamily="2" charset="2"/>
              <a:buNone/>
            </a:pPr>
            <a:r>
              <a:rPr lang="en-US" altLang="en-US" sz="2200" b="1">
                <a:latin typeface="Century Gothic" panose="020B0502020202020204" pitchFamily="34" charset="0"/>
                <a:cs typeface="Arial" panose="020B0604020202020204" pitchFamily="34" charset="0"/>
              </a:rPr>
              <a:t>	* Bicara dan bahasa</a:t>
            </a:r>
          </a:p>
          <a:p>
            <a:pPr>
              <a:lnSpc>
                <a:spcPct val="80000"/>
              </a:lnSpc>
              <a:spcAft>
                <a:spcPts val="1000"/>
              </a:spcAft>
              <a:buClr>
                <a:schemeClr val="hlink"/>
              </a:buClr>
              <a:buFont typeface="Wingdings" panose="05000000000000000000" pitchFamily="2" charset="2"/>
              <a:buNone/>
            </a:pPr>
            <a:r>
              <a:rPr lang="en-US" altLang="en-US" sz="2200" b="1">
                <a:latin typeface="Century Gothic" panose="020B0502020202020204" pitchFamily="34" charset="0"/>
                <a:cs typeface="Arial" panose="020B0604020202020204" pitchFamily="34" charset="0"/>
              </a:rPr>
              <a:t>	* Penglihatan &amp; pendengaran</a:t>
            </a:r>
          </a:p>
          <a:p>
            <a:pPr>
              <a:lnSpc>
                <a:spcPct val="80000"/>
              </a:lnSpc>
              <a:spcAft>
                <a:spcPts val="1000"/>
              </a:spcAft>
              <a:buClr>
                <a:schemeClr val="hlink"/>
              </a:buClr>
              <a:buFontTx/>
              <a:buChar char="•"/>
            </a:pPr>
            <a:r>
              <a:rPr lang="en-US" altLang="en-US" sz="2400" b="1">
                <a:latin typeface="Century Gothic" panose="020B0502020202020204" pitchFamily="34" charset="0"/>
                <a:cs typeface="Arial" panose="020B0604020202020204" pitchFamily="34" charset="0"/>
              </a:rPr>
              <a:t>Kreativitas</a:t>
            </a:r>
          </a:p>
        </p:txBody>
      </p:sp>
      <p:sp>
        <p:nvSpPr>
          <p:cNvPr id="1063940" name="Text Box 4"/>
          <p:cNvSpPr txBox="1">
            <a:spLocks noChangeArrowheads="1"/>
          </p:cNvSpPr>
          <p:nvPr/>
        </p:nvSpPr>
        <p:spPr bwMode="auto">
          <a:xfrm>
            <a:off x="76200" y="63500"/>
            <a:ext cx="9067800" cy="585788"/>
          </a:xfrm>
          <a:prstGeom prst="rect">
            <a:avLst/>
          </a:prstGeom>
          <a:noFill/>
          <a:ln w="9525">
            <a:noFill/>
            <a:miter lim="800000"/>
            <a:headEnd/>
            <a:tailEnd/>
          </a:ln>
          <a:effectLst/>
        </p:spPr>
        <p:txBody>
          <a:bodyPr>
            <a:spAutoFit/>
          </a:bodyPr>
          <a:lstStyle/>
          <a:p>
            <a:pPr>
              <a:lnSpc>
                <a:spcPct val="90000"/>
              </a:lnSpc>
              <a:spcAft>
                <a:spcPts val="1000"/>
              </a:spcAft>
              <a:defRPr/>
            </a:pPr>
            <a:r>
              <a:rPr lang="en-US" sz="3600" b="1">
                <a:solidFill>
                  <a:srgbClr val="0020FF"/>
                </a:solidFill>
                <a:effectLst>
                  <a:outerShdw blurRad="38100" dist="38100" dir="2700000" algn="tl">
                    <a:srgbClr val="C0C0C0"/>
                  </a:outerShdw>
                </a:effectLst>
                <a:latin typeface="Trebuchet MS" pitchFamily="34" charset="0"/>
                <a:cs typeface="Arial" charset="0"/>
              </a:rPr>
              <a:t>KORTEKS </a:t>
            </a:r>
            <a:r>
              <a:rPr lang="en-US" sz="2800" b="1">
                <a:solidFill>
                  <a:srgbClr val="0020FF"/>
                </a:solidFill>
                <a:effectLst>
                  <a:outerShdw blurRad="38100" dist="38100" dir="2700000" algn="tl">
                    <a:srgbClr val="C0C0C0"/>
                  </a:outerShdw>
                </a:effectLst>
                <a:latin typeface="Trebuchet MS" pitchFamily="34" charset="0"/>
                <a:cs typeface="Arial" charset="0"/>
              </a:rPr>
              <a:t>(Lapisan Biru) </a:t>
            </a:r>
            <a:r>
              <a:rPr lang="en-US" sz="2800" b="1">
                <a:solidFill>
                  <a:schemeClr val="tx2"/>
                </a:solidFill>
                <a:latin typeface="Trebuchet MS" pitchFamily="34" charset="0"/>
                <a:cs typeface="Arial" charset="0"/>
              </a:rPr>
              <a:t>= Alasan &amp; berpikir logis</a:t>
            </a:r>
            <a:endParaRPr lang="en-US" sz="3400" b="1">
              <a:latin typeface="Trebuchet MS" pitchFamily="34" charset="0"/>
              <a:cs typeface="Arial" charset="0"/>
            </a:endParaRPr>
          </a:p>
        </p:txBody>
      </p:sp>
      <p:sp>
        <p:nvSpPr>
          <p:cNvPr id="61446" name="Text Box 5"/>
          <p:cNvSpPr txBox="1">
            <a:spLocks noChangeArrowheads="1"/>
          </p:cNvSpPr>
          <p:nvPr/>
        </p:nvSpPr>
        <p:spPr bwMode="auto">
          <a:xfrm>
            <a:off x="1295400" y="6400800"/>
            <a:ext cx="2743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latin typeface="Century Gothic" panose="020B0502020202020204" pitchFamily="34" charset="0"/>
                <a:cs typeface="Arial" panose="020B0604020202020204" pitchFamily="34" charset="0"/>
              </a:rPr>
              <a:t>MacLean cited in Martel, 2000</a:t>
            </a:r>
            <a:endParaRPr lang="en-US" altLang="en-US" sz="2400">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12686515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otak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40401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ext Box 3"/>
          <p:cNvSpPr txBox="1">
            <a:spLocks noChangeArrowheads="1"/>
          </p:cNvSpPr>
          <p:nvPr/>
        </p:nvSpPr>
        <p:spPr bwMode="auto">
          <a:xfrm>
            <a:off x="5334000" y="381000"/>
            <a:ext cx="22463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b="1">
                <a:latin typeface="Times New Roman" panose="02020603050405020304" pitchFamily="18" charset="0"/>
              </a:rPr>
              <a:t>KORTEKS</a:t>
            </a:r>
          </a:p>
          <a:p>
            <a:r>
              <a:rPr lang="en-US" altLang="en-US" sz="3200" b="1">
                <a:latin typeface="Times New Roman" panose="02020603050405020304" pitchFamily="18" charset="0"/>
              </a:rPr>
              <a:t>(kulit Otak)</a:t>
            </a:r>
            <a:endParaRPr lang="en-GB" altLang="en-US" sz="3200" b="1">
              <a:latin typeface="Times New Roman" panose="02020603050405020304" pitchFamily="18" charset="0"/>
            </a:endParaRPr>
          </a:p>
        </p:txBody>
      </p:sp>
      <p:sp>
        <p:nvSpPr>
          <p:cNvPr id="62468" name="Text Box 4"/>
          <p:cNvSpPr txBox="1">
            <a:spLocks noChangeArrowheads="1"/>
          </p:cNvSpPr>
          <p:nvPr/>
        </p:nvSpPr>
        <p:spPr bwMode="auto">
          <a:xfrm>
            <a:off x="4572000" y="1828800"/>
            <a:ext cx="43434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Times New Roman" panose="02020603050405020304" pitchFamily="18" charset="0"/>
              </a:rPr>
              <a:t>Memegang peranan yang sangat penting dalam proses berpikir dan kepribadian </a:t>
            </a:r>
          </a:p>
          <a:p>
            <a:endParaRPr lang="en-US" altLang="en-US" sz="2400">
              <a:latin typeface="Times New Roman" panose="02020603050405020304" pitchFamily="18" charset="0"/>
            </a:endParaRPr>
          </a:p>
          <a:p>
            <a:r>
              <a:rPr lang="en-US" altLang="en-US" sz="2400">
                <a:latin typeface="Times New Roman" panose="02020603050405020304" pitchFamily="18" charset="0"/>
              </a:rPr>
              <a:t>Mempunyai permukaan yang luas (karena adanya konvulsi)</a:t>
            </a:r>
            <a:br>
              <a:rPr lang="en-US" altLang="en-US" sz="2400">
                <a:latin typeface="Times New Roman" panose="02020603050405020304" pitchFamily="18" charset="0"/>
              </a:rPr>
            </a:br>
            <a:endParaRPr lang="en-US" altLang="en-US" sz="2400">
              <a:latin typeface="Times New Roman" panose="02020603050405020304" pitchFamily="18" charset="0"/>
            </a:endParaRPr>
          </a:p>
          <a:p>
            <a:r>
              <a:rPr lang="en-US" altLang="en-US" sz="2400">
                <a:latin typeface="Times New Roman" panose="02020603050405020304" pitchFamily="18" charset="0"/>
              </a:rPr>
              <a:t>Luas dan kompleksitas otak menunjukkan kecerdasan seseorang</a:t>
            </a:r>
          </a:p>
          <a:p>
            <a:endParaRPr lang="en-US" altLang="en-US" sz="2400">
              <a:latin typeface="Times New Roman" panose="02020603050405020304" pitchFamily="18" charset="0"/>
            </a:endParaRPr>
          </a:p>
          <a:p>
            <a:r>
              <a:rPr lang="en-US" altLang="en-US" sz="2400">
                <a:latin typeface="Times New Roman" panose="02020603050405020304" pitchFamily="18" charset="0"/>
              </a:rPr>
              <a:t>Terbagi atas beberapa area kerja</a:t>
            </a:r>
          </a:p>
          <a:p>
            <a:endParaRPr lang="en-GB" altLang="en-US" sz="2400">
              <a:latin typeface="Times New Roman" panose="02020603050405020304" pitchFamily="18" charset="0"/>
            </a:endParaRPr>
          </a:p>
        </p:txBody>
      </p:sp>
    </p:spTree>
    <p:extLst>
      <p:ext uri="{BB962C8B-B14F-4D97-AF65-F5344CB8AC3E}">
        <p14:creationId xmlns:p14="http://schemas.microsoft.com/office/powerpoint/2010/main" val="23203957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5" descr="temporallo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39863"/>
            <a:ext cx="59436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6"/>
          <p:cNvSpPr>
            <a:spLocks noGrp="1" noChangeArrowheads="1"/>
          </p:cNvSpPr>
          <p:nvPr>
            <p:ph type="title"/>
          </p:nvPr>
        </p:nvSpPr>
        <p:spPr>
          <a:xfrm>
            <a:off x="406400" y="4851400"/>
            <a:ext cx="3581400" cy="381000"/>
          </a:xfrm>
        </p:spPr>
        <p:txBody>
          <a:bodyPr/>
          <a:lstStyle/>
          <a:p>
            <a:pPr eaLnBrk="1" hangingPunct="1">
              <a:defRPr/>
            </a:pPr>
            <a:r>
              <a:rPr lang="en-US" sz="2000" b="1" smtClean="0"/>
              <a:t>LOBUS TEMPORAL</a:t>
            </a:r>
          </a:p>
        </p:txBody>
      </p:sp>
      <p:sp>
        <p:nvSpPr>
          <p:cNvPr id="33799" name="Rectangle 7"/>
          <p:cNvSpPr>
            <a:spLocks noChangeArrowheads="1"/>
          </p:cNvSpPr>
          <p:nvPr/>
        </p:nvSpPr>
        <p:spPr bwMode="auto">
          <a:xfrm>
            <a:off x="-304800" y="1295400"/>
            <a:ext cx="3581400" cy="381000"/>
          </a:xfrm>
          <a:prstGeom prst="rect">
            <a:avLst/>
          </a:prstGeom>
          <a:noFill/>
          <a:ln>
            <a:noFill/>
          </a:ln>
          <a:effectLst/>
          <a:extLst/>
        </p:spPr>
        <p:txBody>
          <a:bodyPr anchor="ctr"/>
          <a:lstStyle/>
          <a:p>
            <a:pPr algn="ctr" eaLnBrk="1" hangingPunct="1">
              <a:defRPr/>
            </a:pPr>
            <a:r>
              <a:rPr lang="en-US" sz="2000" b="1">
                <a:solidFill>
                  <a:schemeClr val="tx2"/>
                </a:solidFill>
                <a:effectLst>
                  <a:outerShdw blurRad="38100" dist="38100" dir="2700000" algn="tl">
                    <a:srgbClr val="FFFFFF"/>
                  </a:outerShdw>
                </a:effectLst>
              </a:rPr>
              <a:t>LOBUS TFRONTALIS</a:t>
            </a:r>
          </a:p>
        </p:txBody>
      </p:sp>
      <p:sp>
        <p:nvSpPr>
          <p:cNvPr id="33800" name="Rectangle 8"/>
          <p:cNvSpPr>
            <a:spLocks noChangeArrowheads="1"/>
          </p:cNvSpPr>
          <p:nvPr/>
        </p:nvSpPr>
        <p:spPr bwMode="auto">
          <a:xfrm>
            <a:off x="4572000" y="1447800"/>
            <a:ext cx="3581400" cy="381000"/>
          </a:xfrm>
          <a:prstGeom prst="rect">
            <a:avLst/>
          </a:prstGeom>
          <a:noFill/>
          <a:ln>
            <a:noFill/>
          </a:ln>
          <a:effectLst/>
          <a:extLst/>
        </p:spPr>
        <p:txBody>
          <a:bodyPr anchor="ctr"/>
          <a:lstStyle/>
          <a:p>
            <a:pPr algn="ctr" eaLnBrk="1" hangingPunct="1">
              <a:defRPr/>
            </a:pPr>
            <a:r>
              <a:rPr lang="en-US" sz="2000" b="1">
                <a:solidFill>
                  <a:schemeClr val="tx2"/>
                </a:solidFill>
                <a:effectLst>
                  <a:outerShdw blurRad="38100" dist="38100" dir="2700000" algn="tl">
                    <a:srgbClr val="FFFFFF"/>
                  </a:outerShdw>
                </a:effectLst>
              </a:rPr>
              <a:t>LOBUS PARIETALIS</a:t>
            </a:r>
          </a:p>
        </p:txBody>
      </p:sp>
      <p:sp>
        <p:nvSpPr>
          <p:cNvPr id="33801" name="Rectangle 9"/>
          <p:cNvSpPr>
            <a:spLocks noChangeArrowheads="1"/>
          </p:cNvSpPr>
          <p:nvPr/>
        </p:nvSpPr>
        <p:spPr bwMode="auto">
          <a:xfrm>
            <a:off x="5943600" y="2971800"/>
            <a:ext cx="3581400" cy="381000"/>
          </a:xfrm>
          <a:prstGeom prst="rect">
            <a:avLst/>
          </a:prstGeom>
          <a:noFill/>
          <a:ln>
            <a:noFill/>
          </a:ln>
          <a:effectLst/>
          <a:extLst/>
        </p:spPr>
        <p:txBody>
          <a:bodyPr anchor="ctr"/>
          <a:lstStyle/>
          <a:p>
            <a:pPr algn="ctr" eaLnBrk="1" hangingPunct="1">
              <a:defRPr/>
            </a:pPr>
            <a:r>
              <a:rPr lang="en-US" sz="2000" b="1">
                <a:solidFill>
                  <a:schemeClr val="tx2"/>
                </a:solidFill>
                <a:effectLst>
                  <a:outerShdw blurRad="38100" dist="38100" dir="2700000" algn="tl">
                    <a:srgbClr val="FFFFFF"/>
                  </a:outerShdw>
                </a:effectLst>
              </a:rPr>
              <a:t>LOBUS OCCIPITALIS</a:t>
            </a:r>
          </a:p>
        </p:txBody>
      </p:sp>
    </p:spTree>
    <p:extLst>
      <p:ext uri="{BB962C8B-B14F-4D97-AF65-F5344CB8AC3E}">
        <p14:creationId xmlns:p14="http://schemas.microsoft.com/office/powerpoint/2010/main" val="11125809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otak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4114800"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 Box 3"/>
          <p:cNvSpPr txBox="1">
            <a:spLocks noChangeArrowheads="1"/>
          </p:cNvSpPr>
          <p:nvPr/>
        </p:nvSpPr>
        <p:spPr bwMode="auto">
          <a:xfrm>
            <a:off x="2209800" y="3352800"/>
            <a:ext cx="6340475"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b="1">
                <a:latin typeface="Times New Roman" panose="02020603050405020304" pitchFamily="18" charset="0"/>
              </a:rPr>
              <a:t>Lobus prefrontal</a:t>
            </a:r>
          </a:p>
          <a:p>
            <a:r>
              <a:rPr lang="en-US" altLang="en-US" sz="3200" b="1">
                <a:latin typeface="Times New Roman" panose="02020603050405020304" pitchFamily="18" charset="0"/>
              </a:rPr>
              <a:t>Daerah utama kepribadian</a:t>
            </a:r>
          </a:p>
          <a:p>
            <a:endParaRPr lang="en-US" altLang="en-US" sz="3200">
              <a:latin typeface="Times New Roman" panose="02020603050405020304" pitchFamily="18" charset="0"/>
            </a:endParaRPr>
          </a:p>
          <a:p>
            <a:r>
              <a:rPr lang="en-US" altLang="en-US" sz="2400">
                <a:latin typeface="Times New Roman" panose="02020603050405020304" pitchFamily="18" charset="0"/>
              </a:rPr>
              <a:t>Kerusakan pada otak bagian depan (mis. Meningioma) merubah orang menjadi kasar dan pemberang walaupun intelektual orang tersebut tetap cerdas</a:t>
            </a:r>
            <a:endParaRPr lang="en-GB" altLang="en-US" sz="2400">
              <a:latin typeface="Times New Roman" panose="02020603050405020304" pitchFamily="18" charset="0"/>
            </a:endParaRPr>
          </a:p>
        </p:txBody>
      </p:sp>
    </p:spTree>
    <p:extLst>
      <p:ext uri="{BB962C8B-B14F-4D97-AF65-F5344CB8AC3E}">
        <p14:creationId xmlns:p14="http://schemas.microsoft.com/office/powerpoint/2010/main" val="11586251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1" name="Rectangle 9"/>
          <p:cNvSpPr>
            <a:spLocks noGrp="1" noChangeArrowheads="1"/>
          </p:cNvSpPr>
          <p:nvPr>
            <p:ph type="title"/>
          </p:nvPr>
        </p:nvSpPr>
        <p:spPr>
          <a:xfrm>
            <a:off x="1828800" y="277813"/>
            <a:ext cx="6858000" cy="1093787"/>
          </a:xfrm>
        </p:spPr>
        <p:txBody>
          <a:bodyPr/>
          <a:lstStyle/>
          <a:p>
            <a:pPr eaLnBrk="1" hangingPunct="1">
              <a:defRPr/>
            </a:pPr>
            <a:r>
              <a:rPr lang="en-US" sz="2800" dirty="0" smtClean="0">
                <a:solidFill>
                  <a:srgbClr val="FFFF00"/>
                </a:solidFill>
              </a:rPr>
              <a:t>FUNGSI OTAK KANAN DAN OTAK KIRI</a:t>
            </a:r>
          </a:p>
        </p:txBody>
      </p:sp>
      <p:pic>
        <p:nvPicPr>
          <p:cNvPr id="18436" name="Picture 4" descr="otak atas"/>
          <p:cNvPicPr>
            <a:picLocks noGrp="1" noChangeAspect="1" noChangeArrowheads="1"/>
          </p:cNvPicPr>
          <p:nvPr>
            <p:ph sz="half" idx="1"/>
          </p:nvPr>
        </p:nvPicPr>
        <p:blipFill>
          <a:blip r:embed="rId2">
            <a:clrChange>
              <a:clrFrom>
                <a:srgbClr val="3401CC"/>
              </a:clrFrom>
              <a:clrTo>
                <a:srgbClr val="3401CC">
                  <a:alpha val="0"/>
                </a:srgbClr>
              </a:clrTo>
            </a:clrChange>
          </a:blip>
          <a:srcRect/>
          <a:stretch>
            <a:fillRect/>
          </a:stretch>
        </p:blipFill>
        <p:spPr>
          <a:xfrm>
            <a:off x="2914650" y="3068638"/>
            <a:ext cx="2962275" cy="3467100"/>
          </a:xfrm>
        </p:spPr>
      </p:pic>
      <p:sp>
        <p:nvSpPr>
          <p:cNvPr id="18439" name="Text Box 7"/>
          <p:cNvSpPr txBox="1">
            <a:spLocks noChangeArrowheads="1"/>
          </p:cNvSpPr>
          <p:nvPr/>
        </p:nvSpPr>
        <p:spPr bwMode="auto">
          <a:xfrm>
            <a:off x="2438400" y="1981200"/>
            <a:ext cx="41052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a:t>Fissura Longitudinalis</a:t>
            </a:r>
            <a:endParaRPr lang="en-US" altLang="en-US" sz="2400"/>
          </a:p>
        </p:txBody>
      </p:sp>
      <p:pic>
        <p:nvPicPr>
          <p:cNvPr id="18444" name="Picture 12" descr="otak utuh atas anima 1"/>
          <p:cNvPicPr>
            <a:picLocks noGrp="1" noChangeAspect="1" noChangeArrowheads="1" noCrop="1"/>
          </p:cNvPicPr>
          <p:nvPr>
            <p:ph sz="half" idx="2"/>
          </p:nvPr>
        </p:nvPicPr>
        <p:blipFill>
          <a:blip r:embed="rId3"/>
          <a:srcRect/>
          <a:stretch>
            <a:fillRect/>
          </a:stretch>
        </p:blipFill>
        <p:spPr>
          <a:xfrm>
            <a:off x="0" y="0"/>
            <a:ext cx="1685925" cy="1690688"/>
          </a:xfrm>
        </p:spPr>
      </p:pic>
      <p:sp>
        <p:nvSpPr>
          <p:cNvPr id="18447" name="Freeform 15"/>
          <p:cNvSpPr>
            <a:spLocks/>
          </p:cNvSpPr>
          <p:nvPr/>
        </p:nvSpPr>
        <p:spPr bwMode="auto">
          <a:xfrm>
            <a:off x="4356100" y="3140075"/>
            <a:ext cx="1392238" cy="3267075"/>
          </a:xfrm>
          <a:custGeom>
            <a:avLst/>
            <a:gdLst>
              <a:gd name="T0" fmla="*/ 2147483647 w 877"/>
              <a:gd name="T1" fmla="*/ 2147483647 h 2058"/>
              <a:gd name="T2" fmla="*/ 2147483647 w 877"/>
              <a:gd name="T3" fmla="*/ 2147483647 h 2058"/>
              <a:gd name="T4" fmla="*/ 2147483647 w 877"/>
              <a:gd name="T5" fmla="*/ 2147483647 h 2058"/>
              <a:gd name="T6" fmla="*/ 2147483647 w 877"/>
              <a:gd name="T7" fmla="*/ 2147483647 h 2058"/>
              <a:gd name="T8" fmla="*/ 2147483647 w 877"/>
              <a:gd name="T9" fmla="*/ 2147483647 h 2058"/>
              <a:gd name="T10" fmla="*/ 2147483647 w 877"/>
              <a:gd name="T11" fmla="*/ 2147483647 h 2058"/>
              <a:gd name="T12" fmla="*/ 2147483647 w 877"/>
              <a:gd name="T13" fmla="*/ 2147483647 h 2058"/>
              <a:gd name="T14" fmla="*/ 2147483647 w 877"/>
              <a:gd name="T15" fmla="*/ 2147483647 h 2058"/>
              <a:gd name="T16" fmla="*/ 2147483647 w 877"/>
              <a:gd name="T17" fmla="*/ 2147483647 h 2058"/>
              <a:gd name="T18" fmla="*/ 2147483647 w 877"/>
              <a:gd name="T19" fmla="*/ 2147483647 h 2058"/>
              <a:gd name="T20" fmla="*/ 2147483647 w 877"/>
              <a:gd name="T21" fmla="*/ 2147483647 h 2058"/>
              <a:gd name="T22" fmla="*/ 2147483647 w 877"/>
              <a:gd name="T23" fmla="*/ 2147483647 h 2058"/>
              <a:gd name="T24" fmla="*/ 2147483647 w 877"/>
              <a:gd name="T25" fmla="*/ 2147483647 h 2058"/>
              <a:gd name="T26" fmla="*/ 2147483647 w 877"/>
              <a:gd name="T27" fmla="*/ 0 h 2058"/>
              <a:gd name="T28" fmla="*/ 2147483647 w 877"/>
              <a:gd name="T29" fmla="*/ 2147483647 h 2058"/>
              <a:gd name="T30" fmla="*/ 2147483647 w 877"/>
              <a:gd name="T31" fmla="*/ 2147483647 h 2058"/>
              <a:gd name="T32" fmla="*/ 2147483647 w 877"/>
              <a:gd name="T33" fmla="*/ 2147483647 h 20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7"/>
              <a:gd name="T52" fmla="*/ 0 h 2058"/>
              <a:gd name="T53" fmla="*/ 877 w 877"/>
              <a:gd name="T54" fmla="*/ 2058 h 20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7" h="2058">
                <a:moveTo>
                  <a:pt x="20" y="2032"/>
                </a:moveTo>
                <a:cubicBezTo>
                  <a:pt x="23" y="2049"/>
                  <a:pt x="127" y="2049"/>
                  <a:pt x="140" y="2058"/>
                </a:cubicBezTo>
                <a:cubicBezTo>
                  <a:pt x="199" y="2053"/>
                  <a:pt x="255" y="2030"/>
                  <a:pt x="314" y="2004"/>
                </a:cubicBezTo>
                <a:cubicBezTo>
                  <a:pt x="360" y="1980"/>
                  <a:pt x="444" y="1937"/>
                  <a:pt x="494" y="1920"/>
                </a:cubicBezTo>
                <a:cubicBezTo>
                  <a:pt x="521" y="1901"/>
                  <a:pt x="541" y="1864"/>
                  <a:pt x="560" y="1836"/>
                </a:cubicBezTo>
                <a:cubicBezTo>
                  <a:pt x="582" y="1804"/>
                  <a:pt x="658" y="1762"/>
                  <a:pt x="658" y="1762"/>
                </a:cubicBezTo>
                <a:cubicBezTo>
                  <a:pt x="682" y="1687"/>
                  <a:pt x="752" y="1625"/>
                  <a:pt x="776" y="1548"/>
                </a:cubicBezTo>
                <a:cubicBezTo>
                  <a:pt x="800" y="1470"/>
                  <a:pt x="798" y="1455"/>
                  <a:pt x="842" y="1386"/>
                </a:cubicBezTo>
                <a:cubicBezTo>
                  <a:pt x="877" y="1276"/>
                  <a:pt x="854" y="1135"/>
                  <a:pt x="872" y="1020"/>
                </a:cubicBezTo>
                <a:cubicBezTo>
                  <a:pt x="862" y="873"/>
                  <a:pt x="875" y="760"/>
                  <a:pt x="794" y="630"/>
                </a:cubicBezTo>
                <a:cubicBezTo>
                  <a:pt x="758" y="515"/>
                  <a:pt x="702" y="331"/>
                  <a:pt x="604" y="263"/>
                </a:cubicBezTo>
                <a:cubicBezTo>
                  <a:pt x="567" y="204"/>
                  <a:pt x="514" y="125"/>
                  <a:pt x="452" y="102"/>
                </a:cubicBezTo>
                <a:cubicBezTo>
                  <a:pt x="392" y="40"/>
                  <a:pt x="460" y="83"/>
                  <a:pt x="362" y="48"/>
                </a:cubicBezTo>
                <a:cubicBezTo>
                  <a:pt x="302" y="27"/>
                  <a:pt x="243" y="21"/>
                  <a:pt x="182" y="0"/>
                </a:cubicBezTo>
                <a:cubicBezTo>
                  <a:pt x="155" y="9"/>
                  <a:pt x="122" y="2"/>
                  <a:pt x="95" y="11"/>
                </a:cubicBezTo>
                <a:cubicBezTo>
                  <a:pt x="87" y="14"/>
                  <a:pt x="74" y="39"/>
                  <a:pt x="50" y="30"/>
                </a:cubicBezTo>
                <a:cubicBezTo>
                  <a:pt x="26" y="90"/>
                  <a:pt x="0" y="1693"/>
                  <a:pt x="20" y="2032"/>
                </a:cubicBezTo>
                <a:close/>
              </a:path>
            </a:pathLst>
          </a:custGeom>
          <a:gradFill rotWithShape="1">
            <a:gsLst>
              <a:gs pos="0">
                <a:srgbClr val="000099">
                  <a:alpha val="26999"/>
                </a:srgbClr>
              </a:gs>
              <a:gs pos="100000">
                <a:srgbClr val="000083">
                  <a:alpha val="28998"/>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48" name="Freeform 16"/>
          <p:cNvSpPr>
            <a:spLocks/>
          </p:cNvSpPr>
          <p:nvPr/>
        </p:nvSpPr>
        <p:spPr bwMode="auto">
          <a:xfrm flipH="1">
            <a:off x="3070225" y="3087688"/>
            <a:ext cx="1392238" cy="3267075"/>
          </a:xfrm>
          <a:custGeom>
            <a:avLst/>
            <a:gdLst>
              <a:gd name="T0" fmla="*/ 2147483647 w 877"/>
              <a:gd name="T1" fmla="*/ 2147483647 h 2058"/>
              <a:gd name="T2" fmla="*/ 2147483647 w 877"/>
              <a:gd name="T3" fmla="*/ 2147483647 h 2058"/>
              <a:gd name="T4" fmla="*/ 2147483647 w 877"/>
              <a:gd name="T5" fmla="*/ 2147483647 h 2058"/>
              <a:gd name="T6" fmla="*/ 2147483647 w 877"/>
              <a:gd name="T7" fmla="*/ 2147483647 h 2058"/>
              <a:gd name="T8" fmla="*/ 2147483647 w 877"/>
              <a:gd name="T9" fmla="*/ 2147483647 h 2058"/>
              <a:gd name="T10" fmla="*/ 2147483647 w 877"/>
              <a:gd name="T11" fmla="*/ 2147483647 h 2058"/>
              <a:gd name="T12" fmla="*/ 2147483647 w 877"/>
              <a:gd name="T13" fmla="*/ 2147483647 h 2058"/>
              <a:gd name="T14" fmla="*/ 2147483647 w 877"/>
              <a:gd name="T15" fmla="*/ 2147483647 h 2058"/>
              <a:gd name="T16" fmla="*/ 2147483647 w 877"/>
              <a:gd name="T17" fmla="*/ 2147483647 h 2058"/>
              <a:gd name="T18" fmla="*/ 2147483647 w 877"/>
              <a:gd name="T19" fmla="*/ 2147483647 h 2058"/>
              <a:gd name="T20" fmla="*/ 2147483647 w 877"/>
              <a:gd name="T21" fmla="*/ 2147483647 h 2058"/>
              <a:gd name="T22" fmla="*/ 2147483647 w 877"/>
              <a:gd name="T23" fmla="*/ 2147483647 h 2058"/>
              <a:gd name="T24" fmla="*/ 2147483647 w 877"/>
              <a:gd name="T25" fmla="*/ 2147483647 h 2058"/>
              <a:gd name="T26" fmla="*/ 2147483647 w 877"/>
              <a:gd name="T27" fmla="*/ 0 h 2058"/>
              <a:gd name="T28" fmla="*/ 2147483647 w 877"/>
              <a:gd name="T29" fmla="*/ 2147483647 h 2058"/>
              <a:gd name="T30" fmla="*/ 2147483647 w 877"/>
              <a:gd name="T31" fmla="*/ 2147483647 h 2058"/>
              <a:gd name="T32" fmla="*/ 2147483647 w 877"/>
              <a:gd name="T33" fmla="*/ 2147483647 h 20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7"/>
              <a:gd name="T52" fmla="*/ 0 h 2058"/>
              <a:gd name="T53" fmla="*/ 877 w 877"/>
              <a:gd name="T54" fmla="*/ 2058 h 20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7" h="2058">
                <a:moveTo>
                  <a:pt x="20" y="2032"/>
                </a:moveTo>
                <a:cubicBezTo>
                  <a:pt x="23" y="2049"/>
                  <a:pt x="127" y="2049"/>
                  <a:pt x="140" y="2058"/>
                </a:cubicBezTo>
                <a:cubicBezTo>
                  <a:pt x="199" y="2053"/>
                  <a:pt x="255" y="2030"/>
                  <a:pt x="314" y="2004"/>
                </a:cubicBezTo>
                <a:cubicBezTo>
                  <a:pt x="360" y="1980"/>
                  <a:pt x="444" y="1937"/>
                  <a:pt x="494" y="1920"/>
                </a:cubicBezTo>
                <a:cubicBezTo>
                  <a:pt x="521" y="1901"/>
                  <a:pt x="541" y="1864"/>
                  <a:pt x="560" y="1836"/>
                </a:cubicBezTo>
                <a:cubicBezTo>
                  <a:pt x="582" y="1804"/>
                  <a:pt x="658" y="1762"/>
                  <a:pt x="658" y="1762"/>
                </a:cubicBezTo>
                <a:cubicBezTo>
                  <a:pt x="682" y="1687"/>
                  <a:pt x="752" y="1625"/>
                  <a:pt x="776" y="1548"/>
                </a:cubicBezTo>
                <a:cubicBezTo>
                  <a:pt x="800" y="1470"/>
                  <a:pt x="798" y="1455"/>
                  <a:pt x="842" y="1386"/>
                </a:cubicBezTo>
                <a:cubicBezTo>
                  <a:pt x="877" y="1276"/>
                  <a:pt x="854" y="1135"/>
                  <a:pt x="872" y="1020"/>
                </a:cubicBezTo>
                <a:cubicBezTo>
                  <a:pt x="862" y="873"/>
                  <a:pt x="875" y="760"/>
                  <a:pt x="794" y="630"/>
                </a:cubicBezTo>
                <a:cubicBezTo>
                  <a:pt x="758" y="515"/>
                  <a:pt x="702" y="331"/>
                  <a:pt x="604" y="263"/>
                </a:cubicBezTo>
                <a:cubicBezTo>
                  <a:pt x="567" y="204"/>
                  <a:pt x="514" y="125"/>
                  <a:pt x="452" y="102"/>
                </a:cubicBezTo>
                <a:cubicBezTo>
                  <a:pt x="392" y="40"/>
                  <a:pt x="460" y="83"/>
                  <a:pt x="362" y="48"/>
                </a:cubicBezTo>
                <a:cubicBezTo>
                  <a:pt x="302" y="27"/>
                  <a:pt x="243" y="21"/>
                  <a:pt x="182" y="0"/>
                </a:cubicBezTo>
                <a:cubicBezTo>
                  <a:pt x="155" y="9"/>
                  <a:pt x="122" y="2"/>
                  <a:pt x="95" y="11"/>
                </a:cubicBezTo>
                <a:cubicBezTo>
                  <a:pt x="87" y="14"/>
                  <a:pt x="74" y="39"/>
                  <a:pt x="50" y="30"/>
                </a:cubicBezTo>
                <a:cubicBezTo>
                  <a:pt x="26" y="90"/>
                  <a:pt x="0" y="1693"/>
                  <a:pt x="20" y="2032"/>
                </a:cubicBezTo>
                <a:close/>
              </a:path>
            </a:pathLst>
          </a:custGeom>
          <a:solidFill>
            <a:srgbClr val="FFFF00">
              <a:alpha val="27058"/>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0" name="Text Box 18"/>
          <p:cNvSpPr txBox="1">
            <a:spLocks noChangeArrowheads="1"/>
          </p:cNvSpPr>
          <p:nvPr/>
        </p:nvSpPr>
        <p:spPr bwMode="auto">
          <a:xfrm>
            <a:off x="684213" y="4291013"/>
            <a:ext cx="2016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a:solidFill>
                  <a:srgbClr val="FFFF00"/>
                </a:solidFill>
              </a:rPr>
              <a:t>Otak Kiri</a:t>
            </a:r>
            <a:endParaRPr lang="en-US" altLang="en-US" sz="2400">
              <a:solidFill>
                <a:srgbClr val="FFFF00"/>
              </a:solidFill>
            </a:endParaRPr>
          </a:p>
        </p:txBody>
      </p:sp>
      <p:sp>
        <p:nvSpPr>
          <p:cNvPr id="18451" name="Text Box 19"/>
          <p:cNvSpPr txBox="1">
            <a:spLocks noChangeArrowheads="1"/>
          </p:cNvSpPr>
          <p:nvPr/>
        </p:nvSpPr>
        <p:spPr bwMode="auto">
          <a:xfrm>
            <a:off x="6096000" y="4267200"/>
            <a:ext cx="2016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a:t>Otak Kanan</a:t>
            </a:r>
            <a:endParaRPr lang="en-US" altLang="en-US" sz="2400"/>
          </a:p>
        </p:txBody>
      </p:sp>
      <p:sp>
        <p:nvSpPr>
          <p:cNvPr id="18452" name="AutoShape 20"/>
          <p:cNvSpPr>
            <a:spLocks noChangeArrowheads="1"/>
          </p:cNvSpPr>
          <p:nvPr/>
        </p:nvSpPr>
        <p:spPr bwMode="auto">
          <a:xfrm>
            <a:off x="4284663" y="2492375"/>
            <a:ext cx="360362" cy="1012825"/>
          </a:xfrm>
          <a:prstGeom prst="downArrow">
            <a:avLst>
              <a:gd name="adj1" fmla="val 50000"/>
              <a:gd name="adj2" fmla="val 49888"/>
            </a:avLst>
          </a:prstGeom>
          <a:solidFill>
            <a:srgbClr val="FF0000"/>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3" name="AutoShape 21"/>
          <p:cNvSpPr>
            <a:spLocks noChangeArrowheads="1"/>
          </p:cNvSpPr>
          <p:nvPr/>
        </p:nvSpPr>
        <p:spPr bwMode="auto">
          <a:xfrm rot="5400000">
            <a:off x="5534025" y="4148138"/>
            <a:ext cx="360363" cy="719137"/>
          </a:xfrm>
          <a:prstGeom prst="downArrow">
            <a:avLst>
              <a:gd name="adj1" fmla="val 50000"/>
              <a:gd name="adj2" fmla="val 49890"/>
            </a:avLst>
          </a:prstGeom>
          <a:solidFill>
            <a:srgbClr val="FF0000"/>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4" name="AutoShape 22"/>
          <p:cNvSpPr>
            <a:spLocks noChangeArrowheads="1"/>
          </p:cNvSpPr>
          <p:nvPr/>
        </p:nvSpPr>
        <p:spPr bwMode="auto">
          <a:xfrm rot="16200000" flipH="1">
            <a:off x="2663825" y="4148138"/>
            <a:ext cx="360363" cy="719137"/>
          </a:xfrm>
          <a:prstGeom prst="downArrow">
            <a:avLst>
              <a:gd name="adj1" fmla="val 50000"/>
              <a:gd name="adj2" fmla="val 49890"/>
            </a:avLst>
          </a:prstGeom>
          <a:solidFill>
            <a:srgbClr val="FF0000"/>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 name="Date Placeholder 12"/>
          <p:cNvSpPr>
            <a:spLocks noGrp="1"/>
          </p:cNvSpPr>
          <p:nvPr>
            <p:ph type="dt" sz="quarter" idx="10"/>
          </p:nvPr>
        </p:nvSpPr>
        <p:spPr/>
        <p:txBody>
          <a:bodyPr/>
          <a:lstStyle/>
          <a:p>
            <a:pPr>
              <a:defRPr/>
            </a:pPr>
            <a:fld id="{1B9857E2-15F4-48F7-9FCE-200B90326366}" type="datetime1">
              <a:rPr lang="en-US"/>
              <a:pPr>
                <a:defRPr/>
              </a:pPr>
              <a:t>9/15/2017</a:t>
            </a:fld>
            <a:endParaRPr lang="en-US"/>
          </a:p>
        </p:txBody>
      </p:sp>
      <p:sp>
        <p:nvSpPr>
          <p:cNvPr id="14" name="Slide Number Placeholder 13"/>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114B925-7C60-4B9E-BF34-F3339F837217}" type="slidenum">
              <a:rPr lang="en-US" altLang="en-US">
                <a:solidFill>
                  <a:srgbClr val="FFFFFF"/>
                </a:solidFill>
              </a:rPr>
              <a:pPr eaLnBrk="1" hangingPunct="1"/>
              <a:t>69</a:t>
            </a:fld>
            <a:endParaRPr lang="en-US" altLang="en-US">
              <a:solidFill>
                <a:srgbClr val="FFFFFF"/>
              </a:solidFill>
            </a:endParaRPr>
          </a:p>
        </p:txBody>
      </p:sp>
    </p:spTree>
    <p:extLst>
      <p:ext uri="{BB962C8B-B14F-4D97-AF65-F5344CB8AC3E}">
        <p14:creationId xmlns:p14="http://schemas.microsoft.com/office/powerpoint/2010/main" val="2799363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8444"/>
                                        </p:tgtEl>
                                        <p:attrNameLst>
                                          <p:attrName>style.visibility</p:attrName>
                                        </p:attrNameLst>
                                      </p:cBhvr>
                                      <p:to>
                                        <p:strVal val="visible"/>
                                      </p:to>
                                    </p:set>
                                    <p:anim calcmode="lin" valueType="num">
                                      <p:cBhvr>
                                        <p:cTn id="7" dur="500" fill="hold"/>
                                        <p:tgtEl>
                                          <p:spTgt spid="18444"/>
                                        </p:tgtEl>
                                        <p:attrNameLst>
                                          <p:attrName>ppt_w</p:attrName>
                                        </p:attrNameLst>
                                      </p:cBhvr>
                                      <p:tavLst>
                                        <p:tav tm="0">
                                          <p:val>
                                            <p:fltVal val="0"/>
                                          </p:val>
                                        </p:tav>
                                        <p:tav tm="100000">
                                          <p:val>
                                            <p:strVal val="#ppt_w"/>
                                          </p:val>
                                        </p:tav>
                                      </p:tavLst>
                                    </p:anim>
                                    <p:anim calcmode="lin" valueType="num">
                                      <p:cBhvr>
                                        <p:cTn id="8" dur="500" fill="hold"/>
                                        <p:tgtEl>
                                          <p:spTgt spid="18444"/>
                                        </p:tgtEl>
                                        <p:attrNameLst>
                                          <p:attrName>ppt_h</p:attrName>
                                        </p:attrNameLst>
                                      </p:cBhvr>
                                      <p:tavLst>
                                        <p:tav tm="0">
                                          <p:val>
                                            <p:fltVal val="0"/>
                                          </p:val>
                                        </p:tav>
                                        <p:tav tm="100000">
                                          <p:val>
                                            <p:strVal val="#ppt_h"/>
                                          </p:val>
                                        </p:tav>
                                      </p:tavLst>
                                    </p:anim>
                                    <p:anim calcmode="lin" valueType="num">
                                      <p:cBhvr>
                                        <p:cTn id="9" dur="500" fill="hold"/>
                                        <p:tgtEl>
                                          <p:spTgt spid="18444"/>
                                        </p:tgtEl>
                                        <p:attrNameLst>
                                          <p:attrName>style.rotation</p:attrName>
                                        </p:attrNameLst>
                                      </p:cBhvr>
                                      <p:tavLst>
                                        <p:tav tm="0">
                                          <p:val>
                                            <p:fltVal val="360"/>
                                          </p:val>
                                        </p:tav>
                                        <p:tav tm="100000">
                                          <p:val>
                                            <p:fltVal val="0"/>
                                          </p:val>
                                        </p:tav>
                                      </p:tavLst>
                                    </p:anim>
                                    <p:animEffect transition="in" filter="fade">
                                      <p:cBhvr>
                                        <p:cTn id="10" dur="500"/>
                                        <p:tgtEl>
                                          <p:spTgt spid="1844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441"/>
                                        </p:tgtEl>
                                        <p:attrNameLst>
                                          <p:attrName>style.visibility</p:attrName>
                                        </p:attrNameLst>
                                      </p:cBhvr>
                                      <p:to>
                                        <p:strVal val="visible"/>
                                      </p:to>
                                    </p:set>
                                    <p:animEffect transition="in" filter="dissolve">
                                      <p:cBhvr>
                                        <p:cTn id="15" dur="500"/>
                                        <p:tgtEl>
                                          <p:spTgt spid="1844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3" presetClass="entr" presetSubtype="0" fill="hold" nodeType="clickEffect">
                                  <p:stCondLst>
                                    <p:cond delay="0"/>
                                  </p:stCondLst>
                                  <p:childTnLst>
                                    <p:set>
                                      <p:cBhvr>
                                        <p:cTn id="19" dur="1" fill="hold">
                                          <p:stCondLst>
                                            <p:cond delay="0"/>
                                          </p:stCondLst>
                                        </p:cTn>
                                        <p:tgtEl>
                                          <p:spTgt spid="18436"/>
                                        </p:tgtEl>
                                        <p:attrNameLst>
                                          <p:attrName>style.visibility</p:attrName>
                                        </p:attrNameLst>
                                      </p:cBhvr>
                                      <p:to>
                                        <p:strVal val="visible"/>
                                      </p:to>
                                    </p:set>
                                    <p:anim calcmode="lin" valueType="num">
                                      <p:cBhvr>
                                        <p:cTn id="20" dur="500" fill="hold"/>
                                        <p:tgtEl>
                                          <p:spTgt spid="18436"/>
                                        </p:tgtEl>
                                        <p:attrNameLst>
                                          <p:attrName>ppt_w</p:attrName>
                                        </p:attrNameLst>
                                      </p:cBhvr>
                                      <p:tavLst>
                                        <p:tav tm="0">
                                          <p:val>
                                            <p:fltVal val="0"/>
                                          </p:val>
                                        </p:tav>
                                        <p:tav tm="100000">
                                          <p:val>
                                            <p:strVal val="#ppt_w"/>
                                          </p:val>
                                        </p:tav>
                                      </p:tavLst>
                                    </p:anim>
                                    <p:anim calcmode="lin" valueType="num">
                                      <p:cBhvr>
                                        <p:cTn id="21" dur="500" fill="hold"/>
                                        <p:tgtEl>
                                          <p:spTgt spid="18436"/>
                                        </p:tgtEl>
                                        <p:attrNameLst>
                                          <p:attrName>ppt_h</p:attrName>
                                        </p:attrNameLst>
                                      </p:cBhvr>
                                      <p:tavLst>
                                        <p:tav tm="0">
                                          <p:val>
                                            <p:fltVal val="0"/>
                                          </p:val>
                                        </p:tav>
                                        <p:tav tm="100000">
                                          <p:val>
                                            <p:strVal val="#ppt_h"/>
                                          </p:val>
                                        </p:tav>
                                      </p:tavLst>
                                    </p:anim>
                                    <p:animEffect transition="in" filter="fade">
                                      <p:cBhvr>
                                        <p:cTn id="22" dur="500"/>
                                        <p:tgtEl>
                                          <p:spTgt spid="184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439"/>
                                        </p:tgtEl>
                                        <p:attrNameLst>
                                          <p:attrName>style.visibility</p:attrName>
                                        </p:attrNameLst>
                                      </p:cBhvr>
                                      <p:to>
                                        <p:strVal val="visible"/>
                                      </p:to>
                                    </p:set>
                                    <p:animEffect transition="in" filter="wipe(up)">
                                      <p:cBhvr>
                                        <p:cTn id="27" dur="500"/>
                                        <p:tgtEl>
                                          <p:spTgt spid="1843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8452"/>
                                        </p:tgtEl>
                                        <p:attrNameLst>
                                          <p:attrName>style.visibility</p:attrName>
                                        </p:attrNameLst>
                                      </p:cBhvr>
                                      <p:to>
                                        <p:strVal val="visible"/>
                                      </p:to>
                                    </p:set>
                                    <p:animEffect transition="in" filter="wipe(up)">
                                      <p:cBhvr>
                                        <p:cTn id="30" dur="500"/>
                                        <p:tgtEl>
                                          <p:spTgt spid="1845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447"/>
                                        </p:tgtEl>
                                        <p:attrNameLst>
                                          <p:attrName>style.visibility</p:attrName>
                                        </p:attrNameLst>
                                      </p:cBhvr>
                                      <p:to>
                                        <p:strVal val="visible"/>
                                      </p:to>
                                    </p:set>
                                    <p:animEffect transition="in" filter="fade">
                                      <p:cBhvr>
                                        <p:cTn id="35" dur="2000"/>
                                        <p:tgtEl>
                                          <p:spTgt spid="1844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18451"/>
                                        </p:tgtEl>
                                        <p:attrNameLst>
                                          <p:attrName>style.visibility</p:attrName>
                                        </p:attrNameLst>
                                      </p:cBhvr>
                                      <p:to>
                                        <p:strVal val="visible"/>
                                      </p:to>
                                    </p:set>
                                    <p:animEffect transition="in" filter="wipe(right)">
                                      <p:cBhvr>
                                        <p:cTn id="40" dur="500"/>
                                        <p:tgtEl>
                                          <p:spTgt spid="18451"/>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18453"/>
                                        </p:tgtEl>
                                        <p:attrNameLst>
                                          <p:attrName>style.visibility</p:attrName>
                                        </p:attrNameLst>
                                      </p:cBhvr>
                                      <p:to>
                                        <p:strVal val="visible"/>
                                      </p:to>
                                    </p:set>
                                    <p:animEffect transition="in" filter="wipe(right)">
                                      <p:cBhvr>
                                        <p:cTn id="43" dur="500"/>
                                        <p:tgtEl>
                                          <p:spTgt spid="1845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448"/>
                                        </p:tgtEl>
                                        <p:attrNameLst>
                                          <p:attrName>style.visibility</p:attrName>
                                        </p:attrNameLst>
                                      </p:cBhvr>
                                      <p:to>
                                        <p:strVal val="visible"/>
                                      </p:to>
                                    </p:set>
                                    <p:animEffect transition="in" filter="fade">
                                      <p:cBhvr>
                                        <p:cTn id="48" dur="2000"/>
                                        <p:tgtEl>
                                          <p:spTgt spid="1844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450"/>
                                        </p:tgtEl>
                                        <p:attrNameLst>
                                          <p:attrName>style.visibility</p:attrName>
                                        </p:attrNameLst>
                                      </p:cBhvr>
                                      <p:to>
                                        <p:strVal val="visible"/>
                                      </p:to>
                                    </p:set>
                                    <p:animEffect transition="in" filter="wipe(left)">
                                      <p:cBhvr>
                                        <p:cTn id="53" dur="500"/>
                                        <p:tgtEl>
                                          <p:spTgt spid="1845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8454"/>
                                        </p:tgtEl>
                                        <p:attrNameLst>
                                          <p:attrName>style.visibility</p:attrName>
                                        </p:attrNameLst>
                                      </p:cBhvr>
                                      <p:to>
                                        <p:strVal val="visible"/>
                                      </p:to>
                                    </p:set>
                                    <p:animEffect transition="in" filter="wipe(left)">
                                      <p:cBhvr>
                                        <p:cTn id="56" dur="500"/>
                                        <p:tgtEl>
                                          <p:spTgt spid="18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p:bldP spid="18439" grpId="0"/>
      <p:bldP spid="18447" grpId="0" animBg="1"/>
      <p:bldP spid="18448" grpId="0" animBg="1"/>
      <p:bldP spid="18450" grpId="0"/>
      <p:bldP spid="18451" grpId="0"/>
      <p:bldP spid="18452" grpId="0" animBg="1"/>
      <p:bldP spid="18453" grpId="0" animBg="1"/>
      <p:bldP spid="1845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11267" name="Picture 3" descr="image00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600700" cy="6324600"/>
          </a:xfrm>
        </p:spPr>
      </p:pic>
    </p:spTree>
    <p:extLst>
      <p:ext uri="{BB962C8B-B14F-4D97-AF65-F5344CB8AC3E}">
        <p14:creationId xmlns:p14="http://schemas.microsoft.com/office/powerpoint/2010/main" val="30550170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724400"/>
          </a:xfrm>
          <a:ln>
            <a:solidFill>
              <a:schemeClr val="accent1"/>
            </a:solidFill>
          </a:ln>
        </p:spPr>
        <p:txBody>
          <a:bodyPr/>
          <a:lstStyle/>
          <a:p>
            <a:pPr>
              <a:buFontTx/>
              <a:buNone/>
              <a:defRPr/>
            </a:pPr>
            <a:r>
              <a:rPr lang="fi-FI" dirty="0" smtClean="0"/>
              <a:t>	Istilah-istilah populer yang memayungi kegiatan belahan otak kiri adalah: </a:t>
            </a:r>
            <a:br>
              <a:rPr lang="fi-FI" dirty="0" smtClean="0"/>
            </a:br>
            <a:r>
              <a:rPr lang="fi-FI" dirty="0" smtClean="0"/>
              <a:t>1. Akademik</a:t>
            </a:r>
            <a:br>
              <a:rPr lang="fi-FI" dirty="0" smtClean="0"/>
            </a:br>
            <a:r>
              <a:rPr lang="fi-FI" dirty="0" smtClean="0"/>
              <a:t>2. Intelektual</a:t>
            </a:r>
            <a:br>
              <a:rPr lang="fi-FI" dirty="0" smtClean="0"/>
            </a:br>
            <a:r>
              <a:rPr lang="fi-FI" dirty="0" smtClean="0"/>
              <a:t>3. Bisnis </a:t>
            </a:r>
            <a:br>
              <a:rPr lang="fi-FI" dirty="0" smtClean="0"/>
            </a:br>
            <a:r>
              <a:rPr lang="fi-FI" dirty="0" smtClean="0"/>
              <a:t>Belahan otak kanan: </a:t>
            </a:r>
            <a:br>
              <a:rPr lang="fi-FI" dirty="0" smtClean="0"/>
            </a:br>
            <a:r>
              <a:rPr lang="fi-FI" dirty="0" smtClean="0"/>
              <a:t>1. Artistik</a:t>
            </a:r>
            <a:br>
              <a:rPr lang="fi-FI" dirty="0" smtClean="0"/>
            </a:br>
            <a:r>
              <a:rPr lang="fi-FI" dirty="0" smtClean="0"/>
              <a:t>2. Kreatif</a:t>
            </a:r>
            <a:br>
              <a:rPr lang="fi-FI" dirty="0" smtClean="0"/>
            </a:br>
            <a:r>
              <a:rPr lang="fi-FI" dirty="0" smtClean="0"/>
              <a:t>3. Naluriah</a:t>
            </a:r>
            <a:br>
              <a:rPr lang="fi-FI" dirty="0" smtClean="0"/>
            </a:br>
            <a:endParaRPr lang="en-US" dirty="0"/>
          </a:p>
        </p:txBody>
      </p:sp>
      <p:sp>
        <p:nvSpPr>
          <p:cNvPr id="4" name="Date Placeholder 3"/>
          <p:cNvSpPr>
            <a:spLocks noGrp="1"/>
          </p:cNvSpPr>
          <p:nvPr>
            <p:ph type="dt" sz="quarter" idx="10"/>
          </p:nvPr>
        </p:nvSpPr>
        <p:spPr/>
        <p:txBody>
          <a:bodyPr/>
          <a:lstStyle/>
          <a:p>
            <a:pPr>
              <a:defRPr/>
            </a:pPr>
            <a:fld id="{1C0B3BFD-55FE-4F29-BC8E-330BF7D1F7DE}"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1E15EA9-E027-4D47-94AD-A6C2283305FB}" type="slidenum">
              <a:rPr lang="en-US" altLang="en-US">
                <a:solidFill>
                  <a:srgbClr val="FFFFFF"/>
                </a:solidFill>
              </a:rPr>
              <a:pPr eaLnBrk="1" hangingPunct="1"/>
              <a:t>70</a:t>
            </a:fld>
            <a:endParaRPr lang="en-US" altLang="en-US">
              <a:solidFill>
                <a:srgbClr val="FFFFFF"/>
              </a:solidFill>
            </a:endParaRPr>
          </a:p>
        </p:txBody>
      </p:sp>
    </p:spTree>
    <p:extLst>
      <p:ext uri="{BB962C8B-B14F-4D97-AF65-F5344CB8AC3E}">
        <p14:creationId xmlns:p14="http://schemas.microsoft.com/office/powerpoint/2010/main" val="32964299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274638"/>
            <a:ext cx="8229600" cy="868362"/>
          </a:xfrm>
        </p:spPr>
        <p:txBody>
          <a:bodyPr/>
          <a:lstStyle/>
          <a:p>
            <a:pPr eaLnBrk="1" hangingPunct="1">
              <a:defRPr/>
            </a:pPr>
            <a:r>
              <a:rPr lang="en-US" smtClean="0"/>
              <a:t>BELAHAN OTAK KANAN &amp; KIRI</a:t>
            </a:r>
          </a:p>
        </p:txBody>
      </p:sp>
      <p:pic>
        <p:nvPicPr>
          <p:cNvPr id="11267" name="Picture 2" descr="E:\MY DOCUMENTS\OUR DOCS\MY DOCUMENTS\UNP\PPT MATERI KULIAH\KECERDASAN\otak_1.gif"/>
          <p:cNvPicPr>
            <a:picLocks noGrp="1" noChangeAspect="1" noChangeArrowheads="1"/>
          </p:cNvPicPr>
          <p:nvPr>
            <p:ph idx="1"/>
          </p:nvPr>
        </p:nvPicPr>
        <p:blipFill>
          <a:blip r:embed="rId2"/>
          <a:srcRect/>
          <a:stretch>
            <a:fillRect/>
          </a:stretch>
        </p:blipFill>
        <p:spPr>
          <a:xfrm>
            <a:off x="990600" y="1600200"/>
            <a:ext cx="7315200" cy="4572000"/>
          </a:xfrm>
        </p:spPr>
      </p:pic>
      <p:sp>
        <p:nvSpPr>
          <p:cNvPr id="4" name="Date Placeholder 3"/>
          <p:cNvSpPr>
            <a:spLocks noGrp="1"/>
          </p:cNvSpPr>
          <p:nvPr>
            <p:ph type="dt" sz="quarter" idx="10"/>
          </p:nvPr>
        </p:nvSpPr>
        <p:spPr/>
        <p:txBody>
          <a:bodyPr/>
          <a:lstStyle/>
          <a:p>
            <a:pPr>
              <a:defRPr/>
            </a:pPr>
            <a:fld id="{E1D763EA-6672-4606-8846-EA8D49DFA197}" type="datetime1">
              <a:rPr lang="en-US"/>
              <a:pPr>
                <a:defRPr/>
              </a:pPr>
              <a:t>9/15/2017</a:t>
            </a:fld>
            <a:endParaRPr lang="en-US"/>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22BB5F1-EF63-4708-9CD2-3423D234A639}" type="slidenum">
              <a:rPr lang="en-US" altLang="en-US">
                <a:solidFill>
                  <a:srgbClr val="FFFFFF"/>
                </a:solidFill>
              </a:rPr>
              <a:pPr eaLnBrk="1" hangingPunct="1"/>
              <a:t>71</a:t>
            </a:fld>
            <a:endParaRPr lang="en-US" altLang="en-US">
              <a:solidFill>
                <a:srgbClr val="FFFFFF"/>
              </a:solidFill>
            </a:endParaRPr>
          </a:p>
        </p:txBody>
      </p:sp>
    </p:spTree>
    <p:extLst>
      <p:ext uri="{BB962C8B-B14F-4D97-AF65-F5344CB8AC3E}">
        <p14:creationId xmlns:p14="http://schemas.microsoft.com/office/powerpoint/2010/main" val="40122651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pPr>
              <a:defRPr/>
            </a:pPr>
            <a:r>
              <a:rPr lang="en-US" sz="3200" dirty="0" smtClean="0"/>
              <a:t>DOMINASI PENGGUNAAN OTAK KRIRI</a:t>
            </a:r>
            <a:endParaRPr lang="en-US" sz="3200" dirty="0"/>
          </a:p>
        </p:txBody>
      </p:sp>
      <p:sp>
        <p:nvSpPr>
          <p:cNvPr id="3" name="Content Placeholder 2"/>
          <p:cNvSpPr>
            <a:spLocks noGrp="1"/>
          </p:cNvSpPr>
          <p:nvPr>
            <p:ph idx="1"/>
          </p:nvPr>
        </p:nvSpPr>
        <p:spPr>
          <a:xfrm>
            <a:off x="457200" y="1219200"/>
            <a:ext cx="8229600" cy="5029200"/>
          </a:xfrm>
          <a:ln>
            <a:solidFill>
              <a:schemeClr val="accent1"/>
            </a:solidFill>
          </a:ln>
        </p:spPr>
        <p:txBody>
          <a:bodyPr/>
          <a:lstStyle/>
          <a:p>
            <a:pPr>
              <a:buFont typeface="Wingdings" pitchFamily="2" charset="2"/>
              <a:buChar char="v"/>
              <a:defRPr/>
            </a:pPr>
            <a:r>
              <a:rPr lang="en-US" dirty="0" smtClean="0"/>
              <a:t>Kita </a:t>
            </a:r>
            <a:r>
              <a:rPr lang="en-US" dirty="0" err="1" smtClean="0"/>
              <a:t>sebagian</a:t>
            </a:r>
            <a:r>
              <a:rPr lang="en-US" dirty="0" smtClean="0"/>
              <a:t> </a:t>
            </a:r>
            <a:r>
              <a:rPr lang="en-US" dirty="0" err="1" smtClean="0"/>
              <a:t>besar</a:t>
            </a:r>
            <a:r>
              <a:rPr lang="en-US" dirty="0" smtClean="0"/>
              <a:t> </a:t>
            </a:r>
            <a:r>
              <a:rPr lang="en-US" dirty="0" err="1" smtClean="0"/>
              <a:t>melakukan</a:t>
            </a:r>
            <a:r>
              <a:rPr lang="en-US" dirty="0" smtClean="0"/>
              <a:t> </a:t>
            </a:r>
            <a:r>
              <a:rPr lang="en-US" dirty="0" err="1" smtClean="0"/>
              <a:t>aktivitas</a:t>
            </a:r>
            <a:r>
              <a:rPr lang="en-US" dirty="0" smtClean="0"/>
              <a:t> </a:t>
            </a:r>
            <a:r>
              <a:rPr lang="en-US" dirty="0" err="1" smtClean="0"/>
              <a:t>fisik</a:t>
            </a:r>
            <a:r>
              <a:rPr lang="en-US" dirty="0" smtClean="0"/>
              <a:t> </a:t>
            </a:r>
            <a:r>
              <a:rPr lang="en-US" dirty="0" err="1" smtClean="0"/>
              <a:t>menggunakan</a:t>
            </a:r>
            <a:r>
              <a:rPr lang="en-US" dirty="0" smtClean="0"/>
              <a:t> </a:t>
            </a:r>
            <a:r>
              <a:rPr lang="en-US" dirty="0" err="1" smtClean="0"/>
              <a:t>bagian</a:t>
            </a:r>
            <a:r>
              <a:rPr lang="en-US" dirty="0" smtClean="0"/>
              <a:t> </a:t>
            </a:r>
            <a:r>
              <a:rPr lang="en-US" dirty="0" err="1" smtClean="0"/>
              <a:t>tubuh</a:t>
            </a:r>
            <a:r>
              <a:rPr lang="en-US" dirty="0" smtClean="0"/>
              <a:t> (</a:t>
            </a:r>
            <a:r>
              <a:rPr lang="en-US" dirty="0" err="1" smtClean="0"/>
              <a:t>tangan</a:t>
            </a:r>
            <a:r>
              <a:rPr lang="en-US" dirty="0" smtClean="0"/>
              <a:t> </a:t>
            </a:r>
            <a:r>
              <a:rPr lang="en-US" dirty="0" err="1" smtClean="0"/>
              <a:t>dan</a:t>
            </a:r>
            <a:r>
              <a:rPr lang="en-US" dirty="0" smtClean="0"/>
              <a:t> kaki) </a:t>
            </a:r>
            <a:r>
              <a:rPr lang="en-US" dirty="0" err="1" smtClean="0"/>
              <a:t>sebelah</a:t>
            </a:r>
            <a:r>
              <a:rPr lang="en-US" dirty="0" smtClean="0"/>
              <a:t> </a:t>
            </a:r>
            <a:r>
              <a:rPr lang="en-US" dirty="0" err="1" smtClean="0"/>
              <a:t>kanan</a:t>
            </a:r>
            <a:r>
              <a:rPr lang="en-US" dirty="0" smtClean="0"/>
              <a:t>. </a:t>
            </a:r>
            <a:r>
              <a:rPr lang="en-US" dirty="0" err="1" smtClean="0"/>
              <a:t>Misalnya</a:t>
            </a:r>
            <a:r>
              <a:rPr lang="en-US" dirty="0" smtClean="0"/>
              <a:t> </a:t>
            </a:r>
            <a:r>
              <a:rPr lang="en-US" dirty="0" err="1" smtClean="0"/>
              <a:t>menulis</a:t>
            </a:r>
            <a:r>
              <a:rPr lang="en-US" dirty="0" smtClean="0"/>
              <a:t>, </a:t>
            </a:r>
            <a:r>
              <a:rPr lang="en-US" dirty="0" err="1" smtClean="0"/>
              <a:t>mengambil</a:t>
            </a:r>
            <a:r>
              <a:rPr lang="en-US" dirty="0" smtClean="0"/>
              <a:t> </a:t>
            </a:r>
            <a:r>
              <a:rPr lang="en-US" dirty="0" err="1" smtClean="0"/>
              <a:t>sesuatu</a:t>
            </a:r>
            <a:r>
              <a:rPr lang="en-US" dirty="0" smtClean="0"/>
              <a:t>, </a:t>
            </a:r>
            <a:r>
              <a:rPr lang="en-US" dirty="0" err="1" smtClean="0"/>
              <a:t>dll</a:t>
            </a:r>
            <a:r>
              <a:rPr lang="en-US" dirty="0" smtClean="0"/>
              <a:t> -&gt; </a:t>
            </a:r>
            <a:r>
              <a:rPr lang="en-US" dirty="0" err="1" smtClean="0"/>
              <a:t>diatur</a:t>
            </a:r>
            <a:r>
              <a:rPr lang="en-US" dirty="0" smtClean="0"/>
              <a:t> </a:t>
            </a:r>
            <a:r>
              <a:rPr lang="en-US" dirty="0" err="1" smtClean="0"/>
              <a:t>fungsinya</a:t>
            </a:r>
            <a:r>
              <a:rPr lang="en-US" dirty="0" smtClean="0"/>
              <a:t> </a:t>
            </a:r>
            <a:r>
              <a:rPr lang="en-US" dirty="0" err="1" smtClean="0"/>
              <a:t>oleh</a:t>
            </a:r>
            <a:r>
              <a:rPr lang="en-US" dirty="0" smtClean="0"/>
              <a:t> </a:t>
            </a:r>
            <a:r>
              <a:rPr lang="en-US" dirty="0" err="1" smtClean="0"/>
              <a:t>otak</a:t>
            </a:r>
            <a:r>
              <a:rPr lang="en-US" dirty="0" smtClean="0"/>
              <a:t> </a:t>
            </a:r>
            <a:r>
              <a:rPr lang="en-US" dirty="0" err="1" smtClean="0"/>
              <a:t>kiri</a:t>
            </a:r>
            <a:r>
              <a:rPr lang="en-US" dirty="0" smtClean="0"/>
              <a:t> </a:t>
            </a:r>
            <a:r>
              <a:rPr lang="en-US" dirty="0" err="1" smtClean="0"/>
              <a:t>kita</a:t>
            </a:r>
            <a:r>
              <a:rPr lang="en-US" dirty="0" smtClean="0"/>
              <a:t>.</a:t>
            </a:r>
          </a:p>
          <a:p>
            <a:pPr>
              <a:buFont typeface="Wingdings" pitchFamily="2" charset="2"/>
              <a:buChar char="v"/>
              <a:defRPr/>
            </a:pPr>
            <a:r>
              <a:rPr lang="en-US" dirty="0" err="1" smtClean="0"/>
              <a:t>Sistem</a:t>
            </a:r>
            <a:r>
              <a:rPr lang="en-US" dirty="0" smtClean="0"/>
              <a:t> </a:t>
            </a:r>
            <a:r>
              <a:rPr lang="en-US" dirty="0" err="1" smtClean="0"/>
              <a:t>pendidikan</a:t>
            </a:r>
            <a:r>
              <a:rPr lang="en-US" dirty="0" smtClean="0"/>
              <a:t> </a:t>
            </a:r>
            <a:r>
              <a:rPr lang="en-US" dirty="0" err="1" smtClean="0"/>
              <a:t>kita</a:t>
            </a:r>
            <a:r>
              <a:rPr lang="en-US" dirty="0" smtClean="0"/>
              <a:t> </a:t>
            </a:r>
            <a:r>
              <a:rPr lang="en-US" dirty="0" err="1" smtClean="0"/>
              <a:t>banyak</a:t>
            </a:r>
            <a:r>
              <a:rPr lang="en-US" dirty="0" smtClean="0"/>
              <a:t> </a:t>
            </a:r>
            <a:r>
              <a:rPr lang="en-US" dirty="0" err="1" smtClean="0"/>
              <a:t>menekankan</a:t>
            </a:r>
            <a:r>
              <a:rPr lang="en-US" dirty="0" smtClean="0"/>
              <a:t> </a:t>
            </a:r>
            <a:r>
              <a:rPr lang="en-US" dirty="0" err="1" smtClean="0"/>
              <a:t>pada</a:t>
            </a:r>
            <a:r>
              <a:rPr lang="en-US" dirty="0" smtClean="0"/>
              <a:t> </a:t>
            </a:r>
            <a:r>
              <a:rPr lang="en-US" dirty="0" err="1" smtClean="0"/>
              <a:t>aspek</a:t>
            </a:r>
            <a:r>
              <a:rPr lang="en-US" dirty="0" smtClean="0"/>
              <a:t> </a:t>
            </a:r>
            <a:r>
              <a:rPr lang="en-US" dirty="0" err="1" smtClean="0"/>
              <a:t>kemampuan</a:t>
            </a:r>
            <a:r>
              <a:rPr lang="en-US" dirty="0" smtClean="0"/>
              <a:t> </a:t>
            </a:r>
            <a:r>
              <a:rPr lang="en-US" dirty="0" err="1" smtClean="0"/>
              <a:t>bahasa</a:t>
            </a:r>
            <a:r>
              <a:rPr lang="en-US" dirty="0" smtClean="0"/>
              <a:t> (</a:t>
            </a:r>
            <a:r>
              <a:rPr lang="en-US" i="1" dirty="0" smtClean="0">
                <a:solidFill>
                  <a:srgbClr val="FFFF00"/>
                </a:solidFill>
              </a:rPr>
              <a:t>verbal-linguistic</a:t>
            </a:r>
            <a:r>
              <a:rPr lang="en-US" dirty="0" smtClean="0"/>
              <a:t>) </a:t>
            </a:r>
            <a:r>
              <a:rPr lang="en-US" dirty="0" err="1" smtClean="0"/>
              <a:t>dan</a:t>
            </a:r>
            <a:r>
              <a:rPr lang="en-US" dirty="0" smtClean="0"/>
              <a:t> </a:t>
            </a:r>
            <a:r>
              <a:rPr lang="en-US" dirty="0" err="1" smtClean="0"/>
              <a:t>aspek</a:t>
            </a:r>
            <a:r>
              <a:rPr lang="en-US" dirty="0" smtClean="0"/>
              <a:t> </a:t>
            </a:r>
            <a:r>
              <a:rPr lang="en-US" dirty="0" err="1" smtClean="0"/>
              <a:t>logika</a:t>
            </a:r>
            <a:r>
              <a:rPr lang="en-US" dirty="0" smtClean="0"/>
              <a:t> </a:t>
            </a:r>
            <a:r>
              <a:rPr lang="en-US" dirty="0" err="1" smtClean="0"/>
              <a:t>matematis</a:t>
            </a:r>
            <a:r>
              <a:rPr lang="en-US" dirty="0" smtClean="0"/>
              <a:t> (</a:t>
            </a:r>
            <a:r>
              <a:rPr lang="en-US" i="1" dirty="0" smtClean="0">
                <a:solidFill>
                  <a:srgbClr val="FFFF00"/>
                </a:solidFill>
              </a:rPr>
              <a:t>logical-mathematical</a:t>
            </a:r>
            <a:r>
              <a:rPr lang="en-US" dirty="0" smtClean="0"/>
              <a:t>) yang </a:t>
            </a:r>
            <a:r>
              <a:rPr lang="en-US" dirty="0" err="1" smtClean="0"/>
              <a:t>merupakan</a:t>
            </a:r>
            <a:r>
              <a:rPr lang="en-US" dirty="0" smtClean="0"/>
              <a:t> yang </a:t>
            </a:r>
            <a:r>
              <a:rPr lang="en-US" dirty="0" err="1" smtClean="0"/>
              <a:t>diatur</a:t>
            </a:r>
            <a:r>
              <a:rPr lang="en-US" dirty="0" smtClean="0"/>
              <a:t> </a:t>
            </a:r>
            <a:r>
              <a:rPr lang="en-US" dirty="0" err="1" smtClean="0"/>
              <a:t>oleh</a:t>
            </a:r>
            <a:r>
              <a:rPr lang="en-US" dirty="0" smtClean="0"/>
              <a:t> </a:t>
            </a:r>
            <a:r>
              <a:rPr lang="en-US" dirty="0" err="1" smtClean="0"/>
              <a:t>otak</a:t>
            </a:r>
            <a:r>
              <a:rPr lang="en-US" dirty="0" smtClean="0"/>
              <a:t> </a:t>
            </a:r>
            <a:r>
              <a:rPr lang="en-US" dirty="0" err="1" smtClean="0"/>
              <a:t>kiri</a:t>
            </a:r>
            <a:r>
              <a:rPr lang="en-US" dirty="0" smtClean="0"/>
              <a:t> !</a:t>
            </a:r>
            <a:br>
              <a:rPr lang="en-US" dirty="0" smtClean="0"/>
            </a:br>
            <a:endParaRPr lang="en-US" dirty="0"/>
          </a:p>
        </p:txBody>
      </p:sp>
      <p:sp>
        <p:nvSpPr>
          <p:cNvPr id="4" name="Date Placeholder 3"/>
          <p:cNvSpPr>
            <a:spLocks noGrp="1"/>
          </p:cNvSpPr>
          <p:nvPr>
            <p:ph type="dt" sz="quarter" idx="10"/>
          </p:nvPr>
        </p:nvSpPr>
        <p:spPr/>
        <p:txBody>
          <a:bodyPr/>
          <a:lstStyle/>
          <a:p>
            <a:pPr>
              <a:defRPr/>
            </a:pPr>
            <a:fld id="{CFF9F61B-BD04-4361-A3F0-6264D378A0BA}"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F55F2D-D4AA-4C22-BA1D-0097EB0AF88E}" type="slidenum">
              <a:rPr lang="en-US" altLang="en-US">
                <a:solidFill>
                  <a:srgbClr val="FFFFFF"/>
                </a:solidFill>
              </a:rPr>
              <a:pPr eaLnBrk="1" hangingPunct="1"/>
              <a:t>72</a:t>
            </a:fld>
            <a:endParaRPr lang="en-US" altLang="en-US">
              <a:solidFill>
                <a:srgbClr val="FFFFFF"/>
              </a:solidFill>
            </a:endParaRPr>
          </a:p>
        </p:txBody>
      </p:sp>
    </p:spTree>
    <p:extLst>
      <p:ext uri="{BB962C8B-B14F-4D97-AF65-F5344CB8AC3E}">
        <p14:creationId xmlns:p14="http://schemas.microsoft.com/office/powerpoint/2010/main" val="3663278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a:ln>
            <a:solidFill>
              <a:schemeClr val="accent1"/>
            </a:solidFill>
          </a:ln>
        </p:spPr>
        <p:txBody>
          <a:bodyPr/>
          <a:lstStyle/>
          <a:p>
            <a:pPr>
              <a:buFontTx/>
              <a:buNone/>
              <a:defRPr/>
            </a:pPr>
            <a:r>
              <a:rPr lang="fi-FI" sz="2800" dirty="0" smtClean="0"/>
              <a:t>	Aktivitas keseharian kita seperti : membaca tulisan (koran, majalah, kertas kerja, misalnya), menghitung, dll menggunakan kemampuan sisi otak kiri juga</a:t>
            </a:r>
            <a:endParaRPr lang="en-US" sz="2800" dirty="0" smtClean="0"/>
          </a:p>
          <a:p>
            <a:pPr>
              <a:buFontTx/>
              <a:buNone/>
              <a:defRPr/>
            </a:pPr>
            <a:r>
              <a:rPr lang="fi-FI" sz="2800" dirty="0" smtClean="0"/>
              <a:t>	Akibatnya :</a:t>
            </a:r>
            <a:br>
              <a:rPr lang="fi-FI" sz="2800" dirty="0" smtClean="0"/>
            </a:br>
            <a:r>
              <a:rPr lang="fi-FI" sz="2800" dirty="0" smtClean="0"/>
              <a:t># 	Mudah lupa</a:t>
            </a:r>
            <a:br>
              <a:rPr lang="fi-FI" sz="2800" dirty="0" smtClean="0"/>
            </a:br>
            <a:r>
              <a:rPr lang="fi-FI" sz="2800" dirty="0" smtClean="0"/>
              <a:t># 	Sulit berkonsentrasi </a:t>
            </a:r>
            <a:br>
              <a:rPr lang="fi-FI" sz="2800" dirty="0" smtClean="0"/>
            </a:br>
            <a:r>
              <a:rPr lang="fi-FI" sz="2800" dirty="0" smtClean="0"/>
              <a:t># 	Tidak kreatif dalam memecahkan masalah</a:t>
            </a:r>
            <a:br>
              <a:rPr lang="fi-FI" sz="2800" dirty="0" smtClean="0"/>
            </a:br>
            <a:r>
              <a:rPr lang="fi-FI" sz="2800" dirty="0" smtClean="0"/>
              <a:t># 	Tidak dapat memahami </a:t>
            </a:r>
            <a:r>
              <a:rPr lang="fi-FI" sz="2800" smtClean="0"/>
              <a:t>permasalahan dengan </a:t>
            </a:r>
            <a:r>
              <a:rPr lang="fi-FI" sz="2800" dirty="0" smtClean="0"/>
              <a:t>optimal</a:t>
            </a:r>
            <a:br>
              <a:rPr lang="fi-FI" sz="2800" dirty="0" smtClean="0"/>
            </a:br>
            <a:r>
              <a:rPr lang="fi-FI" sz="2800" dirty="0" smtClean="0"/>
              <a:t>#	Stres</a:t>
            </a:r>
            <a:br>
              <a:rPr lang="fi-FI" sz="2800" dirty="0" smtClean="0"/>
            </a:br>
            <a:r>
              <a:rPr lang="fi-FI" sz="2800" dirty="0" smtClean="0"/>
              <a:t>#	Tidak kuat belajar lama-lama</a:t>
            </a:r>
            <a:endParaRPr lang="en-US" sz="2800" dirty="0" smtClean="0"/>
          </a:p>
          <a:p>
            <a:pPr>
              <a:defRPr/>
            </a:pPr>
            <a:endParaRPr lang="en-US" dirty="0"/>
          </a:p>
        </p:txBody>
      </p:sp>
      <p:sp>
        <p:nvSpPr>
          <p:cNvPr id="4" name="Date Placeholder 3"/>
          <p:cNvSpPr>
            <a:spLocks noGrp="1"/>
          </p:cNvSpPr>
          <p:nvPr>
            <p:ph type="dt" sz="quarter" idx="10"/>
          </p:nvPr>
        </p:nvSpPr>
        <p:spPr/>
        <p:txBody>
          <a:bodyPr/>
          <a:lstStyle/>
          <a:p>
            <a:pPr>
              <a:defRPr/>
            </a:pPr>
            <a:fld id="{CFF9F61B-BD04-4361-A3F0-6264D378A0BA}" type="datetime1">
              <a:rPr lang="en-US" smtClean="0"/>
              <a:pPr>
                <a:defRPr/>
              </a:pPr>
              <a:t>9/15/2017</a:t>
            </a:fld>
            <a:endParaRPr lang="en-US"/>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19353FE-ECB3-47C8-8E5A-5BCA40AE2CCC}" type="slidenum">
              <a:rPr lang="en-US" altLang="en-US">
                <a:solidFill>
                  <a:srgbClr val="FFFFFF"/>
                </a:solidFill>
              </a:rPr>
              <a:pPr eaLnBrk="1" hangingPunct="1"/>
              <a:t>73</a:t>
            </a:fld>
            <a:endParaRPr lang="en-US" altLang="en-US">
              <a:solidFill>
                <a:srgbClr val="FFFFFF"/>
              </a:solidFill>
            </a:endParaRPr>
          </a:p>
        </p:txBody>
      </p:sp>
    </p:spTree>
    <p:extLst>
      <p:ext uri="{BB962C8B-B14F-4D97-AF65-F5344CB8AC3E}">
        <p14:creationId xmlns:p14="http://schemas.microsoft.com/office/powerpoint/2010/main" val="2146211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otak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05000"/>
            <a:ext cx="4038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ext Box 3"/>
          <p:cNvSpPr txBox="1">
            <a:spLocks noChangeArrowheads="1"/>
          </p:cNvSpPr>
          <p:nvPr/>
        </p:nvSpPr>
        <p:spPr bwMode="auto">
          <a:xfrm>
            <a:off x="4267200" y="762000"/>
            <a:ext cx="4083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3600" b="1">
                <a:latin typeface="Times New Roman" panose="02020603050405020304" pitchFamily="18" charset="0"/>
              </a:rPr>
              <a:t>MAKANAN OTAK</a:t>
            </a:r>
            <a:endParaRPr lang="en-GB" altLang="en-US" sz="3600" b="1">
              <a:latin typeface="Times New Roman" panose="02020603050405020304" pitchFamily="18" charset="0"/>
            </a:endParaRPr>
          </a:p>
        </p:txBody>
      </p:sp>
      <p:sp>
        <p:nvSpPr>
          <p:cNvPr id="66564" name="Text Box 4"/>
          <p:cNvSpPr txBox="1">
            <a:spLocks noChangeArrowheads="1"/>
          </p:cNvSpPr>
          <p:nvPr/>
        </p:nvSpPr>
        <p:spPr bwMode="auto">
          <a:xfrm>
            <a:off x="5029200" y="2362200"/>
            <a:ext cx="4114800"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Tx/>
              <a:buAutoNum type="arabicPeriod"/>
            </a:pPr>
            <a:r>
              <a:rPr lang="en-US" altLang="en-US" sz="3200">
                <a:latin typeface="Times New Roman" panose="02020603050405020304" pitchFamily="18" charset="0"/>
              </a:rPr>
              <a:t>Makanan Bergizi</a:t>
            </a:r>
          </a:p>
          <a:p>
            <a:pPr>
              <a:buFontTx/>
              <a:buAutoNum type="arabicPeriod"/>
            </a:pPr>
            <a:r>
              <a:rPr lang="en-US" altLang="en-US" sz="3200">
                <a:latin typeface="Times New Roman" panose="02020603050405020304" pitchFamily="18" charset="0"/>
              </a:rPr>
              <a:t>Berpikir rasional</a:t>
            </a:r>
          </a:p>
          <a:p>
            <a:pPr>
              <a:buFontTx/>
              <a:buAutoNum type="arabicPeriod"/>
            </a:pPr>
            <a:r>
              <a:rPr lang="en-US" altLang="en-US" sz="3200">
                <a:latin typeface="Times New Roman" panose="02020603050405020304" pitchFamily="18" charset="0"/>
              </a:rPr>
              <a:t>Menata perasaan</a:t>
            </a:r>
          </a:p>
          <a:p>
            <a:pPr>
              <a:buFontTx/>
              <a:buAutoNum type="arabicPeriod"/>
            </a:pPr>
            <a:r>
              <a:rPr lang="en-US" altLang="en-US" sz="3200">
                <a:latin typeface="Times New Roman" panose="02020603050405020304" pitchFamily="18" charset="0"/>
              </a:rPr>
              <a:t>Mengembangkan 	spritualitas</a:t>
            </a:r>
          </a:p>
          <a:p>
            <a:pPr>
              <a:buFontTx/>
              <a:buAutoNum type="arabicPeriod"/>
            </a:pPr>
            <a:r>
              <a:rPr lang="en-US" altLang="en-US" sz="3200">
                <a:latin typeface="Times New Roman" panose="02020603050405020304" pitchFamily="18" charset="0"/>
              </a:rPr>
              <a:t>Melatih tubuh</a:t>
            </a:r>
          </a:p>
          <a:p>
            <a:pPr>
              <a:buFontTx/>
              <a:buAutoNum type="arabicPeriod"/>
            </a:pPr>
            <a:r>
              <a:rPr lang="en-US" altLang="en-US" sz="3200">
                <a:latin typeface="Times New Roman" panose="02020603050405020304" pitchFamily="18" charset="0"/>
              </a:rPr>
              <a:t>Melatih indra</a:t>
            </a:r>
            <a:endParaRPr lang="en-GB" altLang="en-US" sz="3200">
              <a:latin typeface="Times New Roman" panose="02020603050405020304" pitchFamily="18" charset="0"/>
            </a:endParaRPr>
          </a:p>
        </p:txBody>
      </p:sp>
    </p:spTree>
    <p:extLst>
      <p:ext uri="{BB962C8B-B14F-4D97-AF65-F5344CB8AC3E}">
        <p14:creationId xmlns:p14="http://schemas.microsoft.com/office/powerpoint/2010/main" val="27596608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762000" y="228600"/>
            <a:ext cx="7772400" cy="838200"/>
          </a:xfrm>
        </p:spPr>
        <p:txBody>
          <a:bodyPr/>
          <a:lstStyle/>
          <a:p>
            <a:pPr eaLnBrk="1" hangingPunct="1">
              <a:defRPr/>
            </a:pPr>
            <a:r>
              <a:rPr lang="en-US" b="1" smtClean="0"/>
              <a:t>Hukum-Hukum</a:t>
            </a:r>
            <a:r>
              <a:rPr lang="en-US" smtClean="0"/>
              <a:t> </a:t>
            </a:r>
            <a:r>
              <a:rPr lang="en-US" b="1" smtClean="0"/>
              <a:t>Otak</a:t>
            </a:r>
            <a:endParaRPr lang="en-GB" b="1" smtClean="0"/>
          </a:p>
        </p:txBody>
      </p:sp>
      <p:sp>
        <p:nvSpPr>
          <p:cNvPr id="76803" name="Rectangle 3"/>
          <p:cNvSpPr>
            <a:spLocks noGrp="1" noChangeArrowheads="1"/>
          </p:cNvSpPr>
          <p:nvPr>
            <p:ph type="body" idx="1"/>
          </p:nvPr>
        </p:nvSpPr>
        <p:spPr>
          <a:xfrm>
            <a:off x="457200" y="1371600"/>
            <a:ext cx="8382000" cy="5486400"/>
          </a:xfrm>
        </p:spPr>
        <p:txBody>
          <a:bodyPr/>
          <a:lstStyle/>
          <a:p>
            <a:pPr eaLnBrk="1" hangingPunct="1">
              <a:defRPr/>
            </a:pPr>
            <a:r>
              <a:rPr lang="en-US" sz="3300" b="1" smtClean="0">
                <a:solidFill>
                  <a:srgbClr val="CCFF66"/>
                </a:solidFill>
                <a:effectLst>
                  <a:outerShdw blurRad="38100" dist="38100" dir="2700000" algn="tl">
                    <a:srgbClr val="FFFFFF"/>
                  </a:outerShdw>
                </a:effectLst>
              </a:rPr>
              <a:t>Pertama</a:t>
            </a:r>
            <a:r>
              <a:rPr lang="en-US" sz="3300" b="1" smtClean="0"/>
              <a:t> </a:t>
            </a:r>
            <a:r>
              <a:rPr lang="en-US" sz="3300" smtClean="0"/>
              <a:t>– Otak menyimpan informasi dalam sel-sel syarafnya.</a:t>
            </a:r>
          </a:p>
          <a:p>
            <a:pPr eaLnBrk="1" hangingPunct="1">
              <a:defRPr/>
            </a:pPr>
            <a:r>
              <a:rPr lang="en-US" sz="3300" b="1" smtClean="0">
                <a:solidFill>
                  <a:srgbClr val="CCFF66"/>
                </a:solidFill>
                <a:effectLst>
                  <a:outerShdw blurRad="38100" dist="38100" dir="2700000" algn="tl">
                    <a:srgbClr val="FFFFFF"/>
                  </a:outerShdw>
                </a:effectLst>
              </a:rPr>
              <a:t>Kedua</a:t>
            </a:r>
            <a:r>
              <a:rPr lang="en-US" sz="3300" b="1" smtClean="0"/>
              <a:t> </a:t>
            </a:r>
            <a:r>
              <a:rPr lang="en-US" sz="3300" smtClean="0"/>
              <a:t>– Otak memiliki komponen untuk menciptakan kebiasaan-kebiasaan dalam berpikir dan berperilaku.</a:t>
            </a:r>
          </a:p>
          <a:p>
            <a:pPr eaLnBrk="1" hangingPunct="1">
              <a:defRPr/>
            </a:pPr>
            <a:r>
              <a:rPr lang="en-US" sz="3300" b="1" smtClean="0">
                <a:solidFill>
                  <a:srgbClr val="CCFF66"/>
                </a:solidFill>
                <a:effectLst>
                  <a:outerShdw blurRad="38100" dist="38100" dir="2700000" algn="tl">
                    <a:srgbClr val="FFFFFF"/>
                  </a:outerShdw>
                </a:effectLst>
              </a:rPr>
              <a:t>Ketiga </a:t>
            </a:r>
            <a:r>
              <a:rPr lang="en-US" sz="3300" smtClean="0"/>
              <a:t>– Otak menyimpan informasi dalam bentuk kata, gambar, dan warna.</a:t>
            </a:r>
          </a:p>
          <a:p>
            <a:pPr eaLnBrk="1" hangingPunct="1">
              <a:defRPr/>
            </a:pPr>
            <a:r>
              <a:rPr lang="en-US" sz="3300" b="1" smtClean="0">
                <a:solidFill>
                  <a:srgbClr val="CCFF66"/>
                </a:solidFill>
                <a:effectLst>
                  <a:outerShdw blurRad="38100" dist="38100" dir="2700000" algn="tl">
                    <a:srgbClr val="FFFFFF"/>
                  </a:outerShdw>
                </a:effectLst>
              </a:rPr>
              <a:t>Keempat</a:t>
            </a:r>
            <a:r>
              <a:rPr lang="en-US" sz="3300" smtClean="0"/>
              <a:t> – Otak tidak membedakan fakta dan ingatan. </a:t>
            </a:r>
          </a:p>
        </p:txBody>
      </p:sp>
    </p:spTree>
    <p:extLst>
      <p:ext uri="{BB962C8B-B14F-4D97-AF65-F5344CB8AC3E}">
        <p14:creationId xmlns:p14="http://schemas.microsoft.com/office/powerpoint/2010/main" val="30065340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762000" y="228600"/>
            <a:ext cx="7772400" cy="838200"/>
          </a:xfrm>
        </p:spPr>
        <p:txBody>
          <a:bodyPr/>
          <a:lstStyle/>
          <a:p>
            <a:pPr eaLnBrk="1" hangingPunct="1">
              <a:defRPr/>
            </a:pPr>
            <a:r>
              <a:rPr lang="en-US" b="1" smtClean="0"/>
              <a:t>Hukum-Hukum</a:t>
            </a:r>
            <a:r>
              <a:rPr lang="en-US" smtClean="0"/>
              <a:t> </a:t>
            </a:r>
            <a:r>
              <a:rPr lang="en-US" b="1" smtClean="0"/>
              <a:t>Otak</a:t>
            </a:r>
            <a:endParaRPr lang="en-GB" b="1" smtClean="0"/>
          </a:p>
        </p:txBody>
      </p:sp>
      <p:sp>
        <p:nvSpPr>
          <p:cNvPr id="123907" name="Rectangle 3"/>
          <p:cNvSpPr>
            <a:spLocks noGrp="1" noChangeArrowheads="1"/>
          </p:cNvSpPr>
          <p:nvPr>
            <p:ph type="body" idx="1"/>
          </p:nvPr>
        </p:nvSpPr>
        <p:spPr>
          <a:xfrm>
            <a:off x="457200" y="1371600"/>
            <a:ext cx="8382000" cy="5486400"/>
          </a:xfrm>
        </p:spPr>
        <p:txBody>
          <a:bodyPr/>
          <a:lstStyle/>
          <a:p>
            <a:pPr eaLnBrk="1" hangingPunct="1">
              <a:defRPr/>
            </a:pPr>
            <a:r>
              <a:rPr lang="en-US" sz="3000" b="1" smtClean="0">
                <a:solidFill>
                  <a:srgbClr val="CCFF66"/>
                </a:solidFill>
                <a:effectLst>
                  <a:outerShdw blurRad="38100" dist="38100" dir="2700000" algn="tl">
                    <a:srgbClr val="FFFFFF"/>
                  </a:outerShdw>
                </a:effectLst>
              </a:rPr>
              <a:t>Kelima</a:t>
            </a:r>
            <a:r>
              <a:rPr lang="en-US" sz="3000" smtClean="0"/>
              <a:t> – Imajinasi dapat memperkuat otak dan mencapai apa saja yang dikehendaki.</a:t>
            </a:r>
          </a:p>
          <a:p>
            <a:pPr eaLnBrk="1" hangingPunct="1">
              <a:defRPr/>
            </a:pPr>
            <a:r>
              <a:rPr lang="en-US" sz="3000" b="1" smtClean="0">
                <a:solidFill>
                  <a:srgbClr val="CCFF66"/>
                </a:solidFill>
                <a:effectLst>
                  <a:outerShdw blurRad="38100" dist="38100" dir="2700000" algn="tl">
                    <a:srgbClr val="FFFFFF"/>
                  </a:outerShdw>
                </a:effectLst>
              </a:rPr>
              <a:t>Keenam</a:t>
            </a:r>
            <a:r>
              <a:rPr lang="en-US" sz="3000" b="1" smtClean="0"/>
              <a:t> </a:t>
            </a:r>
            <a:r>
              <a:rPr lang="en-US" sz="3000" smtClean="0"/>
              <a:t>– Konsep dan informasi dalam otak disusun dalam bentuk pola-pola. Otak dapat menerima sekaligus menolak pola-pola itu.  Otak terikat dan sekaligus tidak terikat dengan pola.</a:t>
            </a:r>
          </a:p>
          <a:p>
            <a:pPr eaLnBrk="1" hangingPunct="1">
              <a:defRPr/>
            </a:pPr>
            <a:r>
              <a:rPr lang="en-US" sz="3000" b="1" smtClean="0">
                <a:solidFill>
                  <a:srgbClr val="CCFF66"/>
                </a:solidFill>
                <a:effectLst>
                  <a:outerShdw blurRad="38100" dist="38100" dir="2700000" algn="tl">
                    <a:srgbClr val="FFFFFF"/>
                  </a:outerShdw>
                </a:effectLst>
              </a:rPr>
              <a:t>Ketujuh</a:t>
            </a:r>
            <a:r>
              <a:rPr lang="en-US" sz="3000" b="1" smtClean="0"/>
              <a:t> </a:t>
            </a:r>
            <a:r>
              <a:rPr lang="en-US" sz="3000" smtClean="0"/>
              <a:t>– Alat-alat indra dan reseptor saraf menghubungkan otak dengan dunia luar.  Latihan indra dan latihan fisik dapat memperkuat otak.</a:t>
            </a:r>
            <a:endParaRPr lang="en-GB" sz="3000" smtClean="0"/>
          </a:p>
        </p:txBody>
      </p:sp>
    </p:spTree>
    <p:extLst>
      <p:ext uri="{BB962C8B-B14F-4D97-AF65-F5344CB8AC3E}">
        <p14:creationId xmlns:p14="http://schemas.microsoft.com/office/powerpoint/2010/main" val="34650276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762000" y="152400"/>
            <a:ext cx="7772400" cy="838200"/>
          </a:xfrm>
        </p:spPr>
        <p:txBody>
          <a:bodyPr/>
          <a:lstStyle/>
          <a:p>
            <a:pPr eaLnBrk="1" hangingPunct="1">
              <a:defRPr/>
            </a:pPr>
            <a:r>
              <a:rPr lang="en-US" b="1" smtClean="0"/>
              <a:t>Hukum-Hukum</a:t>
            </a:r>
            <a:r>
              <a:rPr lang="en-US" smtClean="0"/>
              <a:t> </a:t>
            </a:r>
            <a:r>
              <a:rPr lang="en-US" b="1" smtClean="0"/>
              <a:t>Otak (lanj.)</a:t>
            </a:r>
            <a:endParaRPr lang="en-GB" b="1" smtClean="0"/>
          </a:p>
        </p:txBody>
      </p:sp>
      <p:sp>
        <p:nvSpPr>
          <p:cNvPr id="77827" name="Rectangle 3"/>
          <p:cNvSpPr>
            <a:spLocks noGrp="1" noChangeArrowheads="1"/>
          </p:cNvSpPr>
          <p:nvPr>
            <p:ph type="body" idx="1"/>
          </p:nvPr>
        </p:nvSpPr>
        <p:spPr>
          <a:xfrm>
            <a:off x="457200" y="1295400"/>
            <a:ext cx="8382000" cy="5410200"/>
          </a:xfrm>
        </p:spPr>
        <p:txBody>
          <a:bodyPr/>
          <a:lstStyle/>
          <a:p>
            <a:pPr eaLnBrk="1" hangingPunct="1">
              <a:defRPr/>
            </a:pPr>
            <a:r>
              <a:rPr lang="en-US" sz="3000" b="1" smtClean="0">
                <a:solidFill>
                  <a:srgbClr val="CCFF66"/>
                </a:solidFill>
                <a:effectLst>
                  <a:outerShdw blurRad="38100" dist="38100" dir="2700000" algn="tl">
                    <a:srgbClr val="FFFFFF"/>
                  </a:outerShdw>
                </a:effectLst>
              </a:rPr>
              <a:t>Kedelapan</a:t>
            </a:r>
            <a:r>
              <a:rPr lang="en-US" sz="3000" b="1" smtClean="0"/>
              <a:t> </a:t>
            </a:r>
            <a:r>
              <a:rPr lang="en-US" sz="3000" smtClean="0"/>
              <a:t>– Otak tidak pernah istrahat.  Ketika “otak rasional” kelelahan dan tidak dapat menuntaskan sebuah pekerjaan, maka “otak intuitif” akan melanjutkannya.</a:t>
            </a:r>
          </a:p>
          <a:p>
            <a:pPr eaLnBrk="1" hangingPunct="1">
              <a:defRPr/>
            </a:pPr>
            <a:r>
              <a:rPr lang="en-US" sz="3000" b="1" smtClean="0">
                <a:solidFill>
                  <a:srgbClr val="CCFF66"/>
                </a:solidFill>
                <a:effectLst>
                  <a:outerShdw blurRad="38100" dist="38100" dir="2700000" algn="tl">
                    <a:srgbClr val="FFFFFF"/>
                  </a:outerShdw>
                </a:effectLst>
              </a:rPr>
              <a:t>Kesembilan</a:t>
            </a:r>
            <a:r>
              <a:rPr lang="en-US" sz="3000" b="1" smtClean="0"/>
              <a:t> </a:t>
            </a:r>
            <a:r>
              <a:rPr lang="en-US" sz="3000" smtClean="0"/>
              <a:t>– Otak dan hati berusaha saling dekat. Otak yang diasah terus menerus dapat membawa pemiliknya ke jalan kebajikan dan kebijaksanaan, serta ketenangan jiwa.</a:t>
            </a:r>
          </a:p>
          <a:p>
            <a:pPr eaLnBrk="1" hangingPunct="1">
              <a:defRPr/>
            </a:pPr>
            <a:r>
              <a:rPr lang="en-US" sz="3000" b="1" smtClean="0">
                <a:solidFill>
                  <a:srgbClr val="CCFF66"/>
                </a:solidFill>
                <a:effectLst>
                  <a:outerShdw blurRad="38100" dist="38100" dir="2700000" algn="tl">
                    <a:srgbClr val="FFFFFF"/>
                  </a:outerShdw>
                </a:effectLst>
              </a:rPr>
              <a:t>Kesepuluh</a:t>
            </a:r>
            <a:r>
              <a:rPr lang="en-US" sz="3000" b="1" smtClean="0"/>
              <a:t> </a:t>
            </a:r>
            <a:r>
              <a:rPr lang="en-US" sz="3000" smtClean="0"/>
              <a:t>– Kekuatan otak turut ditentukan oleh makanan fisik yang diterima otak..</a:t>
            </a:r>
          </a:p>
        </p:txBody>
      </p:sp>
    </p:spTree>
    <p:extLst>
      <p:ext uri="{BB962C8B-B14F-4D97-AF65-F5344CB8AC3E}">
        <p14:creationId xmlns:p14="http://schemas.microsoft.com/office/powerpoint/2010/main" val="31196949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4"/>
          <p:cNvSpPr>
            <a:spLocks noGrp="1" noChangeArrowheads="1"/>
          </p:cNvSpPr>
          <p:nvPr>
            <p:ph type="title"/>
          </p:nvPr>
        </p:nvSpPr>
        <p:spPr/>
        <p:txBody>
          <a:bodyPr/>
          <a:lstStyle/>
          <a:p>
            <a:pPr eaLnBrk="1" hangingPunct="1">
              <a:defRPr/>
            </a:pPr>
            <a:r>
              <a:rPr lang="en-US" b="1" smtClean="0"/>
              <a:t>Yang perlu utk Otak Anda</a:t>
            </a:r>
          </a:p>
        </p:txBody>
      </p:sp>
      <p:sp>
        <p:nvSpPr>
          <p:cNvPr id="121861" name="Rectangle 5"/>
          <p:cNvSpPr>
            <a:spLocks noGrp="1" noChangeArrowheads="1"/>
          </p:cNvSpPr>
          <p:nvPr>
            <p:ph type="body" idx="1"/>
          </p:nvPr>
        </p:nvSpPr>
        <p:spPr/>
        <p:txBody>
          <a:bodyPr/>
          <a:lstStyle/>
          <a:p>
            <a:pPr eaLnBrk="1" hangingPunct="1">
              <a:defRPr/>
            </a:pPr>
            <a:r>
              <a:rPr lang="en-US" sz="2800" dirty="0" err="1" smtClean="0"/>
              <a:t>Makan</a:t>
            </a:r>
            <a:r>
              <a:rPr lang="en-US" sz="2800" dirty="0" smtClean="0"/>
              <a:t> </a:t>
            </a:r>
            <a:r>
              <a:rPr lang="en-US" sz="2800" dirty="0" err="1" smtClean="0"/>
              <a:t>gizi</a:t>
            </a:r>
            <a:r>
              <a:rPr lang="en-US" sz="2800" dirty="0" smtClean="0"/>
              <a:t> </a:t>
            </a:r>
            <a:r>
              <a:rPr lang="en-US" sz="2800" dirty="0" err="1" smtClean="0"/>
              <a:t>seimbang</a:t>
            </a:r>
            <a:r>
              <a:rPr lang="en-US" sz="2800" dirty="0" smtClean="0"/>
              <a:t>. </a:t>
            </a:r>
            <a:r>
              <a:rPr lang="en-US" sz="2800" dirty="0" err="1" smtClean="0"/>
              <a:t>Kalsium</a:t>
            </a:r>
            <a:r>
              <a:rPr lang="en-US" sz="2800" dirty="0" smtClean="0"/>
              <a:t> dan </a:t>
            </a:r>
            <a:r>
              <a:rPr lang="en-US" sz="2800" dirty="0" err="1" smtClean="0"/>
              <a:t>potasium</a:t>
            </a:r>
            <a:r>
              <a:rPr lang="en-US" sz="2800" dirty="0" smtClean="0"/>
              <a:t> adalah 2 mineral </a:t>
            </a:r>
            <a:r>
              <a:rPr lang="en-US" sz="2800" dirty="0" err="1" smtClean="0"/>
              <a:t>penting</a:t>
            </a:r>
            <a:r>
              <a:rPr lang="en-US" sz="2800" dirty="0" smtClean="0"/>
              <a:t> untuk </a:t>
            </a:r>
            <a:r>
              <a:rPr lang="en-US" sz="2800" dirty="0" err="1" smtClean="0"/>
              <a:t>sistem</a:t>
            </a:r>
            <a:r>
              <a:rPr lang="en-US" sz="2800" dirty="0" smtClean="0"/>
              <a:t> </a:t>
            </a:r>
            <a:r>
              <a:rPr lang="en-US" sz="2800" dirty="0" err="1" smtClean="0"/>
              <a:t>syaraf</a:t>
            </a:r>
            <a:endParaRPr lang="en-US" sz="2800" dirty="0" smtClean="0"/>
          </a:p>
          <a:p>
            <a:pPr eaLnBrk="1" hangingPunct="1">
              <a:defRPr/>
            </a:pPr>
            <a:r>
              <a:rPr lang="en-US" sz="2800" dirty="0" smtClean="0"/>
              <a:t>Exercise yang </a:t>
            </a:r>
            <a:r>
              <a:rPr lang="en-US" sz="2800" dirty="0" err="1" smtClean="0"/>
              <a:t>cukup</a:t>
            </a:r>
            <a:endParaRPr lang="en-US" sz="2800" dirty="0" smtClean="0"/>
          </a:p>
          <a:p>
            <a:pPr eaLnBrk="1" hangingPunct="1">
              <a:defRPr/>
            </a:pPr>
            <a:r>
              <a:rPr lang="en-US" sz="2800" dirty="0" err="1" smtClean="0"/>
              <a:t>Gunakan</a:t>
            </a:r>
            <a:r>
              <a:rPr lang="en-US" sz="2800" dirty="0" smtClean="0"/>
              <a:t> helm </a:t>
            </a:r>
            <a:r>
              <a:rPr lang="en-US" sz="2800" dirty="0" err="1" smtClean="0"/>
              <a:t>ketika</a:t>
            </a:r>
            <a:r>
              <a:rPr lang="en-US" sz="2800" dirty="0" smtClean="0"/>
              <a:t> </a:t>
            </a:r>
            <a:r>
              <a:rPr lang="en-US" sz="2800" dirty="0" err="1" smtClean="0"/>
              <a:t>bermotor</a:t>
            </a:r>
            <a:r>
              <a:rPr lang="en-US" sz="2800" dirty="0" smtClean="0"/>
              <a:t> </a:t>
            </a:r>
            <a:r>
              <a:rPr lang="en-US" sz="2800" dirty="0" err="1" smtClean="0"/>
              <a:t>atau</a:t>
            </a:r>
            <a:r>
              <a:rPr lang="en-US" sz="2800" dirty="0" smtClean="0"/>
              <a:t> </a:t>
            </a:r>
            <a:r>
              <a:rPr lang="en-US" sz="2800" dirty="0" err="1" smtClean="0"/>
              <a:t>olah</a:t>
            </a:r>
            <a:r>
              <a:rPr lang="en-US" sz="2800" dirty="0" smtClean="0"/>
              <a:t> raga </a:t>
            </a:r>
            <a:r>
              <a:rPr lang="en-US" sz="2800" dirty="0" err="1" smtClean="0"/>
              <a:t>tertentu</a:t>
            </a:r>
            <a:r>
              <a:rPr lang="en-US" sz="2800" dirty="0" smtClean="0"/>
              <a:t> </a:t>
            </a:r>
            <a:r>
              <a:rPr lang="en-US" sz="2800" dirty="0" err="1" smtClean="0"/>
              <a:t>utk</a:t>
            </a:r>
            <a:r>
              <a:rPr lang="en-US" sz="2800" dirty="0" smtClean="0"/>
              <a:t> </a:t>
            </a:r>
            <a:r>
              <a:rPr lang="en-US" sz="2800" dirty="0" err="1" smtClean="0"/>
              <a:t>lindungi</a:t>
            </a:r>
            <a:r>
              <a:rPr lang="en-US" sz="2800" dirty="0" smtClean="0"/>
              <a:t> </a:t>
            </a:r>
            <a:r>
              <a:rPr lang="en-US" sz="2800" dirty="0" err="1" smtClean="0"/>
              <a:t>kepala</a:t>
            </a:r>
            <a:r>
              <a:rPr lang="en-US" sz="2800" dirty="0" smtClean="0"/>
              <a:t> dari trauma</a:t>
            </a:r>
          </a:p>
          <a:p>
            <a:pPr eaLnBrk="1" hangingPunct="1">
              <a:defRPr/>
            </a:pPr>
            <a:r>
              <a:rPr lang="en-US" sz="2800" dirty="0" err="1" smtClean="0"/>
              <a:t>Hindari</a:t>
            </a:r>
            <a:r>
              <a:rPr lang="en-US" sz="2800" dirty="0" smtClean="0"/>
              <a:t> </a:t>
            </a:r>
            <a:r>
              <a:rPr lang="en-US" sz="2800" dirty="0" err="1" smtClean="0"/>
              <a:t>alkohol</a:t>
            </a:r>
            <a:r>
              <a:rPr lang="en-US" sz="2800" dirty="0" smtClean="0"/>
              <a:t>, </a:t>
            </a:r>
            <a:r>
              <a:rPr lang="en-US" sz="2800" dirty="0" err="1" smtClean="0"/>
              <a:t>narkoba</a:t>
            </a:r>
            <a:r>
              <a:rPr lang="en-US" sz="2800" dirty="0" smtClean="0"/>
              <a:t>, dan </a:t>
            </a:r>
            <a:r>
              <a:rPr lang="en-US" sz="2800" dirty="0" err="1" smtClean="0"/>
              <a:t>rokok</a:t>
            </a:r>
            <a:r>
              <a:rPr lang="en-US" sz="2800" dirty="0" smtClean="0"/>
              <a:t>. </a:t>
            </a:r>
          </a:p>
          <a:p>
            <a:pPr eaLnBrk="1" hangingPunct="1">
              <a:defRPr/>
            </a:pPr>
            <a:r>
              <a:rPr lang="en-US" sz="2800" dirty="0" err="1" smtClean="0"/>
              <a:t>Gunakan</a:t>
            </a:r>
            <a:r>
              <a:rPr lang="en-US" sz="2800" dirty="0" smtClean="0"/>
              <a:t> </a:t>
            </a:r>
            <a:r>
              <a:rPr lang="en-US" sz="2800" dirty="0" err="1" smtClean="0"/>
              <a:t>otak</a:t>
            </a:r>
            <a:r>
              <a:rPr lang="en-US" sz="2800" dirty="0" smtClean="0"/>
              <a:t> </a:t>
            </a:r>
            <a:r>
              <a:rPr lang="en-US" sz="2800" dirty="0" err="1" smtClean="0"/>
              <a:t>anda</a:t>
            </a:r>
            <a:r>
              <a:rPr lang="en-US" sz="2800" dirty="0" smtClean="0"/>
              <a:t> untuk aktivitas yang </a:t>
            </a:r>
            <a:r>
              <a:rPr lang="en-US" sz="2800" dirty="0" err="1" smtClean="0"/>
              <a:t>menantang</a:t>
            </a:r>
            <a:r>
              <a:rPr lang="en-US" sz="2800" dirty="0" smtClean="0"/>
              <a:t> </a:t>
            </a:r>
            <a:r>
              <a:rPr lang="en-US" sz="2800" dirty="0" err="1" smtClean="0"/>
              <a:t>misalnya</a:t>
            </a:r>
            <a:r>
              <a:rPr lang="en-US" sz="2800" dirty="0" smtClean="0"/>
              <a:t>: </a:t>
            </a:r>
            <a:r>
              <a:rPr lang="en-US" sz="2800" dirty="0" err="1" smtClean="0"/>
              <a:t>catur</a:t>
            </a:r>
            <a:r>
              <a:rPr lang="en-US" sz="2800" dirty="0" smtClean="0"/>
              <a:t>, puzzles, </a:t>
            </a:r>
            <a:r>
              <a:rPr lang="en-US" sz="2800" dirty="0" err="1" smtClean="0"/>
              <a:t>membaca</a:t>
            </a:r>
            <a:r>
              <a:rPr lang="en-US" sz="2800" dirty="0" smtClean="0"/>
              <a:t>, </a:t>
            </a:r>
            <a:r>
              <a:rPr lang="en-US" sz="2800" dirty="0" err="1" smtClean="0"/>
              <a:t>bermain</a:t>
            </a:r>
            <a:r>
              <a:rPr lang="en-US" sz="2800" dirty="0" smtClean="0"/>
              <a:t> </a:t>
            </a:r>
            <a:r>
              <a:rPr lang="en-US" sz="2800" dirty="0" err="1" smtClean="0"/>
              <a:t>musik</a:t>
            </a:r>
            <a:r>
              <a:rPr lang="en-US" sz="2800" dirty="0" smtClean="0"/>
              <a:t>, </a:t>
            </a:r>
            <a:r>
              <a:rPr lang="en-US" sz="2800" dirty="0" err="1" smtClean="0"/>
              <a:t>berkarya</a:t>
            </a:r>
            <a:r>
              <a:rPr lang="en-US" sz="2800" dirty="0" smtClean="0"/>
              <a:t> </a:t>
            </a:r>
            <a:r>
              <a:rPr lang="en-US" sz="2800" dirty="0" err="1" smtClean="0"/>
              <a:t>seni</a:t>
            </a:r>
            <a:r>
              <a:rPr lang="en-US" sz="2800" dirty="0" smtClean="0"/>
              <a:t>, dan </a:t>
            </a:r>
            <a:r>
              <a:rPr lang="en-US" sz="2800" dirty="0" err="1" smtClean="0"/>
              <a:t>sejenisnya</a:t>
            </a:r>
            <a:r>
              <a:rPr lang="en-US" sz="2800" dirty="0" smtClean="0"/>
              <a:t>.</a:t>
            </a:r>
          </a:p>
        </p:txBody>
      </p:sp>
    </p:spTree>
    <p:extLst>
      <p:ext uri="{BB962C8B-B14F-4D97-AF65-F5344CB8AC3E}">
        <p14:creationId xmlns:p14="http://schemas.microsoft.com/office/powerpoint/2010/main" val="9392431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defRPr/>
            </a:pPr>
            <a:r>
              <a:rPr lang="en-US" smtClean="0"/>
              <a:t>Cara tingkatkan konsentrasi</a:t>
            </a:r>
          </a:p>
        </p:txBody>
      </p:sp>
      <p:sp>
        <p:nvSpPr>
          <p:cNvPr id="56323" name="Rectangle 3"/>
          <p:cNvSpPr>
            <a:spLocks noGrp="1" noChangeArrowheads="1"/>
          </p:cNvSpPr>
          <p:nvPr>
            <p:ph type="body" idx="1"/>
          </p:nvPr>
        </p:nvSpPr>
        <p:spPr/>
        <p:txBody>
          <a:bodyPr/>
          <a:lstStyle/>
          <a:p>
            <a:pPr eaLnBrk="1" hangingPunct="1">
              <a:lnSpc>
                <a:spcPct val="80000"/>
              </a:lnSpc>
              <a:defRPr/>
            </a:pPr>
            <a:r>
              <a:rPr lang="sv-SE" sz="2400" smtClean="0"/>
              <a:t>Tetapkan waktu dan tempat untuk belajar. </a:t>
            </a:r>
          </a:p>
          <a:p>
            <a:pPr eaLnBrk="1" hangingPunct="1">
              <a:lnSpc>
                <a:spcPct val="80000"/>
              </a:lnSpc>
              <a:defRPr/>
            </a:pPr>
            <a:r>
              <a:rPr lang="sv-SE" sz="2400" smtClean="0"/>
              <a:t>Lawanlah segala hal yang mengalihkan perhatian. </a:t>
            </a:r>
          </a:p>
          <a:p>
            <a:pPr eaLnBrk="1" hangingPunct="1">
              <a:lnSpc>
                <a:spcPct val="80000"/>
              </a:lnSpc>
              <a:defRPr/>
            </a:pPr>
            <a:r>
              <a:rPr lang="sv-SE" sz="2400" smtClean="0"/>
              <a:t>Cobalah berbagai metode belajar. Membuat bagan, catatan, garis besar, bahkan bicara ke dalam tape recorder adalah teknik belajar yang bisa meningkatkan konsentrasi. </a:t>
            </a:r>
          </a:p>
          <a:p>
            <a:pPr eaLnBrk="1" hangingPunct="1">
              <a:lnSpc>
                <a:spcPct val="80000"/>
              </a:lnSpc>
              <a:defRPr/>
            </a:pPr>
            <a:r>
              <a:rPr lang="sv-SE" sz="2400" smtClean="0"/>
              <a:t>Gunakan ketrampilan belajar apa saja yang paling Anda sukai. Jadilah orang kreatif.</a:t>
            </a:r>
          </a:p>
          <a:p>
            <a:pPr eaLnBrk="1" hangingPunct="1">
              <a:lnSpc>
                <a:spcPct val="80000"/>
              </a:lnSpc>
              <a:defRPr/>
            </a:pPr>
            <a:r>
              <a:rPr lang="sv-SE" sz="2400" smtClean="0"/>
              <a:t>Evaluasi kemajuan Anda. Apakah Anda sedang melakukan sesuatu yang bisa membantu pencapaian sasaran? Jika ya, teruskan. Jika tidak, tanyakan apa sebabnya. Kalau Anda tidak mendapat kemajuan karena tegang atau lelah, beristirahatlah – tanpa rasa bersalah. </a:t>
            </a:r>
            <a:endParaRPr lang="en-US" sz="2400" smtClean="0"/>
          </a:p>
        </p:txBody>
      </p:sp>
    </p:spTree>
    <p:extLst>
      <p:ext uri="{BB962C8B-B14F-4D97-AF65-F5344CB8AC3E}">
        <p14:creationId xmlns:p14="http://schemas.microsoft.com/office/powerpoint/2010/main" val="16042515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12291" name="Picture 3" descr="image00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304800"/>
            <a:ext cx="5599113" cy="6324600"/>
          </a:xfrm>
        </p:spPr>
      </p:pic>
    </p:spTree>
    <p:extLst>
      <p:ext uri="{BB962C8B-B14F-4D97-AF65-F5344CB8AC3E}">
        <p14:creationId xmlns:p14="http://schemas.microsoft.com/office/powerpoint/2010/main" val="33112382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en-US" smtClean="0"/>
              <a:t>Atasi Kebuntuan Berpikir (1)</a:t>
            </a:r>
          </a:p>
        </p:txBody>
      </p:sp>
      <p:sp>
        <p:nvSpPr>
          <p:cNvPr id="51203" name="Rectangle 3"/>
          <p:cNvSpPr>
            <a:spLocks noGrp="1" noChangeArrowheads="1"/>
          </p:cNvSpPr>
          <p:nvPr>
            <p:ph type="body" idx="1"/>
          </p:nvPr>
        </p:nvSpPr>
        <p:spPr/>
        <p:txBody>
          <a:bodyPr>
            <a:normAutofit lnSpcReduction="10000"/>
          </a:bodyPr>
          <a:lstStyle/>
          <a:p>
            <a:pPr eaLnBrk="1" hangingPunct="1">
              <a:lnSpc>
                <a:spcPct val="80000"/>
              </a:lnSpc>
              <a:defRPr/>
            </a:pPr>
            <a:r>
              <a:rPr lang="en-US" sz="2800" smtClean="0"/>
              <a:t>Baca majalah/ surat kabar / buku dengan topik yang belum pernah Anda kenali sebelumnya. </a:t>
            </a:r>
          </a:p>
          <a:p>
            <a:pPr eaLnBrk="1" hangingPunct="1">
              <a:lnSpc>
                <a:spcPct val="80000"/>
              </a:lnSpc>
              <a:defRPr/>
            </a:pPr>
            <a:r>
              <a:rPr lang="sv-SE" sz="2800" smtClean="0"/>
              <a:t>Ikuti kelas-kelas keterampilan baru, seperti: fotografi, menulis kreatif, mematung, melukis, menari dll.</a:t>
            </a:r>
          </a:p>
          <a:p>
            <a:pPr eaLnBrk="1" hangingPunct="1">
              <a:lnSpc>
                <a:spcPct val="80000"/>
              </a:lnSpc>
              <a:defRPr/>
            </a:pPr>
            <a:r>
              <a:rPr lang="sv-SE" sz="2800" smtClean="0"/>
              <a:t>Hasilkan sesuatu misalnya: artikel, sketsa dan lukisan atau coretan berupa simbol-simbol dari alur pekerjaan Anda. Bila Anda terbiasa berpikir dengan kata-kata, berpikir dengan gambar, akan memudahkan lahirnya ide baru. </a:t>
            </a:r>
          </a:p>
          <a:p>
            <a:pPr eaLnBrk="1" hangingPunct="1">
              <a:lnSpc>
                <a:spcPct val="80000"/>
              </a:lnSpc>
              <a:defRPr/>
            </a:pPr>
            <a:r>
              <a:rPr lang="sv-SE" sz="2800" smtClean="0"/>
              <a:t>Lakukan olahraga ritmis dan bersifat aerobik secara teratur. </a:t>
            </a:r>
          </a:p>
        </p:txBody>
      </p:sp>
    </p:spTree>
    <p:extLst>
      <p:ext uri="{BB962C8B-B14F-4D97-AF65-F5344CB8AC3E}">
        <p14:creationId xmlns:p14="http://schemas.microsoft.com/office/powerpoint/2010/main" val="34095548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defRPr/>
            </a:pPr>
            <a:r>
              <a:rPr lang="en-US" smtClean="0"/>
              <a:t>Atasi Kebuntuan Berpikir (2)</a:t>
            </a:r>
          </a:p>
        </p:txBody>
      </p:sp>
      <p:sp>
        <p:nvSpPr>
          <p:cNvPr id="52227" name="Rectangle 3"/>
          <p:cNvSpPr>
            <a:spLocks noGrp="1" noChangeArrowheads="1"/>
          </p:cNvSpPr>
          <p:nvPr>
            <p:ph type="body" idx="1"/>
          </p:nvPr>
        </p:nvSpPr>
        <p:spPr/>
        <p:txBody>
          <a:bodyPr/>
          <a:lstStyle/>
          <a:p>
            <a:pPr eaLnBrk="1" hangingPunct="1">
              <a:lnSpc>
                <a:spcPct val="80000"/>
              </a:lnSpc>
              <a:defRPr/>
            </a:pPr>
            <a:r>
              <a:rPr lang="sv-SE" sz="2800" smtClean="0"/>
              <a:t>Nikmati musik dari jenis musik yang berbeda dari yang biasa Anda dengar. Lebih menantang </a:t>
            </a:r>
            <a:r>
              <a:rPr lang="sv-SE" sz="2800" smtClean="0">
                <a:sym typeface="Wingdings" pitchFamily="2" charset="2"/>
              </a:rPr>
              <a:t> </a:t>
            </a:r>
            <a:r>
              <a:rPr lang="sv-SE" sz="2800" smtClean="0"/>
              <a:t>Belajar memainkan instrumen musik baru. </a:t>
            </a:r>
          </a:p>
          <a:p>
            <a:pPr eaLnBrk="1" hangingPunct="1">
              <a:lnSpc>
                <a:spcPct val="80000"/>
              </a:lnSpc>
              <a:defRPr/>
            </a:pPr>
            <a:r>
              <a:rPr lang="sv-SE" sz="2800" smtClean="0"/>
              <a:t>Memasak. Mengolah makanan yang mentah menjadi sajian yang matang dan menggoda dengan seluruh proses prosedur memasak melibatkan seluruh otak Anda. </a:t>
            </a:r>
          </a:p>
          <a:p>
            <a:pPr eaLnBrk="1" hangingPunct="1">
              <a:lnSpc>
                <a:spcPct val="80000"/>
              </a:lnSpc>
              <a:defRPr/>
            </a:pPr>
            <a:r>
              <a:rPr lang="sv-SE" sz="2800" smtClean="0"/>
              <a:t>Bertemu dan bersosialisasi dengan orang baru. Pelajari cara orang lain memandang masalah dan menyelesaikannya. </a:t>
            </a:r>
          </a:p>
          <a:p>
            <a:pPr eaLnBrk="1" hangingPunct="1">
              <a:lnSpc>
                <a:spcPct val="80000"/>
              </a:lnSpc>
              <a:defRPr/>
            </a:pPr>
            <a:r>
              <a:rPr lang="sv-SE" sz="2800" smtClean="0"/>
              <a:t>Lalui rute baru di perjalanan Anda. </a:t>
            </a:r>
            <a:endParaRPr lang="en-US" sz="2800" smtClean="0"/>
          </a:p>
        </p:txBody>
      </p:sp>
    </p:spTree>
    <p:extLst>
      <p:ext uri="{BB962C8B-B14F-4D97-AF65-F5344CB8AC3E}">
        <p14:creationId xmlns:p14="http://schemas.microsoft.com/office/powerpoint/2010/main" val="41408419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4"/>
          <p:cNvSpPr>
            <a:spLocks noGrp="1" noChangeArrowheads="1"/>
          </p:cNvSpPr>
          <p:nvPr>
            <p:ph type="title"/>
          </p:nvPr>
        </p:nvSpPr>
        <p:spPr>
          <a:xfrm>
            <a:off x="457200" y="277813"/>
            <a:ext cx="4038600" cy="1139825"/>
          </a:xfrm>
        </p:spPr>
        <p:txBody>
          <a:bodyPr/>
          <a:lstStyle/>
          <a:p>
            <a:pPr eaLnBrk="1" hangingPunct="1">
              <a:defRPr/>
            </a:pPr>
            <a:r>
              <a:rPr lang="en-US" sz="4000" smtClean="0"/>
              <a:t>Belajar Tradisional</a:t>
            </a:r>
          </a:p>
        </p:txBody>
      </p:sp>
      <p:sp>
        <p:nvSpPr>
          <p:cNvPr id="98309" name="Rectangle 5"/>
          <p:cNvSpPr>
            <a:spLocks noGrp="1" noChangeArrowheads="1"/>
          </p:cNvSpPr>
          <p:nvPr>
            <p:ph type="body" sz="half" idx="1"/>
          </p:nvPr>
        </p:nvSpPr>
        <p:spPr/>
        <p:txBody>
          <a:bodyPr>
            <a:normAutofit lnSpcReduction="10000"/>
          </a:bodyPr>
          <a:lstStyle/>
          <a:p>
            <a:pPr eaLnBrk="1" hangingPunct="1">
              <a:lnSpc>
                <a:spcPct val="90000"/>
              </a:lnSpc>
              <a:defRPr/>
            </a:pPr>
            <a:r>
              <a:rPr lang="en-US" sz="2400" smtClean="0"/>
              <a:t>Kaku</a:t>
            </a:r>
          </a:p>
          <a:p>
            <a:pPr eaLnBrk="1" hangingPunct="1">
              <a:lnSpc>
                <a:spcPct val="90000"/>
              </a:lnSpc>
              <a:defRPr/>
            </a:pPr>
            <a:r>
              <a:rPr lang="en-US" sz="2400" smtClean="0"/>
              <a:t>Muram &amp; serius</a:t>
            </a:r>
          </a:p>
          <a:p>
            <a:pPr eaLnBrk="1" hangingPunct="1">
              <a:lnSpc>
                <a:spcPct val="90000"/>
              </a:lnSpc>
              <a:defRPr/>
            </a:pPr>
            <a:r>
              <a:rPr lang="en-US" sz="2400" smtClean="0"/>
              <a:t>Satu jalan</a:t>
            </a:r>
          </a:p>
          <a:p>
            <a:pPr eaLnBrk="1" hangingPunct="1">
              <a:lnSpc>
                <a:spcPct val="90000"/>
              </a:lnSpc>
              <a:defRPr/>
            </a:pPr>
            <a:r>
              <a:rPr lang="en-US" sz="2400" smtClean="0"/>
              <a:t>Mementingkan sarana</a:t>
            </a:r>
          </a:p>
          <a:p>
            <a:pPr eaLnBrk="1" hangingPunct="1">
              <a:lnSpc>
                <a:spcPct val="90000"/>
              </a:lnSpc>
              <a:defRPr/>
            </a:pPr>
            <a:r>
              <a:rPr lang="en-US" sz="2400" smtClean="0"/>
              <a:t>Bersaing</a:t>
            </a:r>
          </a:p>
          <a:p>
            <a:pPr eaLnBrk="1" hangingPunct="1">
              <a:lnSpc>
                <a:spcPct val="90000"/>
              </a:lnSpc>
              <a:defRPr/>
            </a:pPr>
            <a:r>
              <a:rPr lang="en-US" sz="2400" smtClean="0"/>
              <a:t>Behavioritas</a:t>
            </a:r>
          </a:p>
          <a:p>
            <a:pPr eaLnBrk="1" hangingPunct="1">
              <a:lnSpc>
                <a:spcPct val="90000"/>
              </a:lnSpc>
              <a:defRPr/>
            </a:pPr>
            <a:r>
              <a:rPr lang="en-US" sz="2400" smtClean="0"/>
              <a:t>Verbal</a:t>
            </a:r>
          </a:p>
          <a:p>
            <a:pPr eaLnBrk="1" hangingPunct="1">
              <a:lnSpc>
                <a:spcPct val="90000"/>
              </a:lnSpc>
              <a:defRPr/>
            </a:pPr>
            <a:r>
              <a:rPr lang="en-US" sz="2400" smtClean="0"/>
              <a:t>Mengontrol</a:t>
            </a:r>
          </a:p>
          <a:p>
            <a:pPr eaLnBrk="1" hangingPunct="1">
              <a:lnSpc>
                <a:spcPct val="90000"/>
              </a:lnSpc>
              <a:defRPr/>
            </a:pPr>
            <a:r>
              <a:rPr lang="en-US" sz="2400" smtClean="0"/>
              <a:t>Mementingkan materi</a:t>
            </a:r>
          </a:p>
          <a:p>
            <a:pPr eaLnBrk="1" hangingPunct="1">
              <a:lnSpc>
                <a:spcPct val="90000"/>
              </a:lnSpc>
              <a:defRPr/>
            </a:pPr>
            <a:r>
              <a:rPr lang="en-US" sz="2400" smtClean="0"/>
              <a:t>Mental/kognitif</a:t>
            </a:r>
          </a:p>
          <a:p>
            <a:pPr eaLnBrk="1" hangingPunct="1">
              <a:lnSpc>
                <a:spcPct val="90000"/>
              </a:lnSpc>
              <a:defRPr/>
            </a:pPr>
            <a:r>
              <a:rPr lang="en-US" sz="2400" smtClean="0"/>
              <a:t>Berdasar waktu</a:t>
            </a:r>
          </a:p>
        </p:txBody>
      </p:sp>
      <p:sp>
        <p:nvSpPr>
          <p:cNvPr id="98310" name="Rectangle 6"/>
          <p:cNvSpPr>
            <a:spLocks noGrp="1" noChangeArrowheads="1"/>
          </p:cNvSpPr>
          <p:nvPr>
            <p:ph type="body" sz="half" idx="2"/>
          </p:nvPr>
        </p:nvSpPr>
        <p:spPr/>
        <p:txBody>
          <a:bodyPr>
            <a:normAutofit lnSpcReduction="10000"/>
          </a:bodyPr>
          <a:lstStyle/>
          <a:p>
            <a:pPr eaLnBrk="1" hangingPunct="1">
              <a:lnSpc>
                <a:spcPct val="90000"/>
              </a:lnSpc>
              <a:defRPr/>
            </a:pPr>
            <a:r>
              <a:rPr lang="en-US" sz="2400" smtClean="0"/>
              <a:t>Luwes</a:t>
            </a:r>
          </a:p>
          <a:p>
            <a:pPr eaLnBrk="1" hangingPunct="1">
              <a:lnSpc>
                <a:spcPct val="90000"/>
              </a:lnSpc>
              <a:defRPr/>
            </a:pPr>
            <a:r>
              <a:rPr lang="en-US" sz="2400" smtClean="0"/>
              <a:t>Gembira</a:t>
            </a:r>
          </a:p>
          <a:p>
            <a:pPr eaLnBrk="1" hangingPunct="1">
              <a:lnSpc>
                <a:spcPct val="90000"/>
              </a:lnSpc>
              <a:defRPr/>
            </a:pPr>
            <a:r>
              <a:rPr lang="en-US" sz="2400" smtClean="0"/>
              <a:t>Banyak jalan</a:t>
            </a:r>
          </a:p>
          <a:p>
            <a:pPr eaLnBrk="1" hangingPunct="1">
              <a:lnSpc>
                <a:spcPct val="90000"/>
              </a:lnSpc>
              <a:defRPr/>
            </a:pPr>
            <a:r>
              <a:rPr lang="en-US" sz="2400" smtClean="0"/>
              <a:t>Mementingkan tujuan</a:t>
            </a:r>
          </a:p>
          <a:p>
            <a:pPr eaLnBrk="1" hangingPunct="1">
              <a:lnSpc>
                <a:spcPct val="90000"/>
              </a:lnSpc>
              <a:defRPr/>
            </a:pPr>
            <a:r>
              <a:rPr lang="en-US" sz="2400" smtClean="0"/>
              <a:t>Bekerjasama</a:t>
            </a:r>
          </a:p>
          <a:p>
            <a:pPr eaLnBrk="1" hangingPunct="1">
              <a:lnSpc>
                <a:spcPct val="90000"/>
              </a:lnSpc>
              <a:defRPr/>
            </a:pPr>
            <a:r>
              <a:rPr lang="en-US" sz="2400" smtClean="0"/>
              <a:t>Manusiawi</a:t>
            </a:r>
          </a:p>
          <a:p>
            <a:pPr eaLnBrk="1" hangingPunct="1">
              <a:lnSpc>
                <a:spcPct val="90000"/>
              </a:lnSpc>
              <a:defRPr/>
            </a:pPr>
            <a:r>
              <a:rPr lang="en-US" sz="2400" smtClean="0"/>
              <a:t>Multi indrawi</a:t>
            </a:r>
          </a:p>
          <a:p>
            <a:pPr eaLnBrk="1" hangingPunct="1">
              <a:lnSpc>
                <a:spcPct val="90000"/>
              </a:lnSpc>
              <a:defRPr/>
            </a:pPr>
            <a:r>
              <a:rPr lang="en-US" sz="2400" smtClean="0"/>
              <a:t>Mengasuh</a:t>
            </a:r>
          </a:p>
          <a:p>
            <a:pPr eaLnBrk="1" hangingPunct="1">
              <a:lnSpc>
                <a:spcPct val="90000"/>
              </a:lnSpc>
              <a:defRPr/>
            </a:pPr>
            <a:r>
              <a:rPr lang="en-US" sz="2400" smtClean="0"/>
              <a:t>Mementingkan aktivitas</a:t>
            </a:r>
          </a:p>
          <a:p>
            <a:pPr eaLnBrk="1" hangingPunct="1">
              <a:lnSpc>
                <a:spcPct val="90000"/>
              </a:lnSpc>
              <a:defRPr/>
            </a:pPr>
            <a:r>
              <a:rPr lang="en-US" sz="2400" smtClean="0"/>
              <a:t>Mental/emosional/fisik</a:t>
            </a:r>
          </a:p>
          <a:p>
            <a:pPr eaLnBrk="1" hangingPunct="1">
              <a:lnSpc>
                <a:spcPct val="90000"/>
              </a:lnSpc>
              <a:defRPr/>
            </a:pPr>
            <a:r>
              <a:rPr lang="en-US" sz="2400" smtClean="0"/>
              <a:t>Berdasar hasil</a:t>
            </a:r>
          </a:p>
        </p:txBody>
      </p:sp>
      <p:sp>
        <p:nvSpPr>
          <p:cNvPr id="98311" name="Rectangle 7"/>
          <p:cNvSpPr>
            <a:spLocks noChangeArrowheads="1"/>
          </p:cNvSpPr>
          <p:nvPr/>
        </p:nvSpPr>
        <p:spPr bwMode="auto">
          <a:xfrm>
            <a:off x="4724400" y="228600"/>
            <a:ext cx="4038600" cy="1143000"/>
          </a:xfrm>
          <a:prstGeom prst="rect">
            <a:avLst/>
          </a:prstGeom>
          <a:noFill/>
          <a:ln>
            <a:noFill/>
          </a:ln>
          <a:effectLst/>
          <a:extLst/>
        </p:spPr>
        <p:txBody>
          <a:bodyPr anchor="ctr"/>
          <a:lstStyle/>
          <a:p>
            <a:pPr algn="ctr" eaLnBrk="1" hangingPunct="1">
              <a:defRPr/>
            </a:pPr>
            <a:r>
              <a:rPr lang="en-US" sz="4000">
                <a:solidFill>
                  <a:schemeClr val="tx2"/>
                </a:solidFill>
                <a:effectLst>
                  <a:outerShdw blurRad="38100" dist="38100" dir="2700000" algn="tl">
                    <a:srgbClr val="FFFFFF"/>
                  </a:outerShdw>
                </a:effectLst>
              </a:rPr>
              <a:t>Belajar Kontemporer</a:t>
            </a:r>
          </a:p>
        </p:txBody>
      </p:sp>
    </p:spTree>
    <p:extLst>
      <p:ext uri="{BB962C8B-B14F-4D97-AF65-F5344CB8AC3E}">
        <p14:creationId xmlns:p14="http://schemas.microsoft.com/office/powerpoint/2010/main" val="25822058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defRPr/>
            </a:pPr>
            <a:r>
              <a:rPr lang="en-US" smtClean="0"/>
              <a:t>Suasana Belajar</a:t>
            </a:r>
          </a:p>
        </p:txBody>
      </p:sp>
      <p:sp>
        <p:nvSpPr>
          <p:cNvPr id="100355" name="Rectangle 3"/>
          <p:cNvSpPr>
            <a:spLocks noGrp="1" noChangeArrowheads="1"/>
          </p:cNvSpPr>
          <p:nvPr>
            <p:ph type="body" idx="1"/>
          </p:nvPr>
        </p:nvSpPr>
        <p:spPr/>
        <p:txBody>
          <a:bodyPr/>
          <a:lstStyle/>
          <a:p>
            <a:pPr eaLnBrk="1" hangingPunct="1">
              <a:defRPr/>
            </a:pPr>
            <a:r>
              <a:rPr lang="en-US" sz="2800" smtClean="0"/>
              <a:t>Ciptakan lingkungan belajar untuk kurangi stress dan ciptakan perasaan posisi </a:t>
            </a:r>
          </a:p>
          <a:p>
            <a:pPr eaLnBrk="1" hangingPunct="1">
              <a:defRPr/>
            </a:pPr>
            <a:r>
              <a:rPr lang="en-US" sz="2800" smtClean="0"/>
              <a:t>Perbanyak informasi utk merangsang berfikir analisis </a:t>
            </a:r>
            <a:r>
              <a:rPr lang="en-US" sz="2800" smtClean="0">
                <a:sym typeface="Wingdings" pitchFamily="2" charset="2"/>
              </a:rPr>
              <a:t>bangun jaringan syaraf yang baru</a:t>
            </a:r>
          </a:p>
          <a:p>
            <a:pPr eaLnBrk="1" hangingPunct="1">
              <a:defRPr/>
            </a:pPr>
            <a:r>
              <a:rPr lang="en-US" sz="2800" smtClean="0">
                <a:sym typeface="Wingdings" pitchFamily="2" charset="2"/>
              </a:rPr>
              <a:t>Bangun kerjasama utk melipatgandakan daya otak serta kualitas &amp; kuantitas berfikir</a:t>
            </a:r>
          </a:p>
          <a:p>
            <a:pPr eaLnBrk="1" hangingPunct="1">
              <a:defRPr/>
            </a:pPr>
            <a:r>
              <a:rPr lang="en-US" sz="2800" smtClean="0">
                <a:sym typeface="Wingdings" pitchFamily="2" charset="2"/>
              </a:rPr>
              <a:t>Selingi dengan aktivitas fisik sebagai bgn dari proses belajar</a:t>
            </a:r>
          </a:p>
          <a:p>
            <a:pPr eaLnBrk="1" hangingPunct="1">
              <a:defRPr/>
            </a:pPr>
            <a:r>
              <a:rPr lang="en-US" sz="2800" smtClean="0"/>
              <a:t>Jauhi berfikir sempit, biasakan berfikir holistik</a:t>
            </a:r>
          </a:p>
        </p:txBody>
      </p:sp>
    </p:spTree>
    <p:extLst>
      <p:ext uri="{BB962C8B-B14F-4D97-AF65-F5344CB8AC3E}">
        <p14:creationId xmlns:p14="http://schemas.microsoft.com/office/powerpoint/2010/main" val="16393341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304800" y="2820988"/>
            <a:ext cx="8153400" cy="3325812"/>
          </a:xfrm>
          <a:prstGeom prst="rect">
            <a:avLst/>
          </a:prstGeom>
          <a:solidFill>
            <a:srgbClr val="0000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3200">
                <a:solidFill>
                  <a:srgbClr val="FFFFFF"/>
                </a:solidFill>
              </a:rPr>
              <a:t>Aristotle (384-322 BC):</a:t>
            </a:r>
            <a:r>
              <a:rPr lang="en-US" altLang="en-US" sz="3200" b="1"/>
              <a:t>                                   </a:t>
            </a:r>
            <a:r>
              <a:rPr lang="en-US" altLang="en-US" sz="3600" b="1">
                <a:solidFill>
                  <a:srgbClr val="FFFF00"/>
                </a:solidFill>
                <a:latin typeface="Tempus Sans ITC" panose="04020404030D07020202" pitchFamily="82" charset="0"/>
              </a:rPr>
              <a:t>Kita ini adalah hasil dari apa yang                        dikerjakan berulang-ulang.                                 Karena itu, keunggulan bukanlah hasil sebuah tindakan melainkan hasil suatu kebiasaan.</a:t>
            </a:r>
            <a:endParaRPr lang="en-US" altLang="en-US" sz="3200" b="1">
              <a:solidFill>
                <a:srgbClr val="FFFF00"/>
              </a:solidFill>
            </a:endParaRPr>
          </a:p>
        </p:txBody>
      </p:sp>
      <p:pic>
        <p:nvPicPr>
          <p:cNvPr id="90115" name="Picture 3" descr="ARISTOTL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33400"/>
            <a:ext cx="18303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426212"/>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fontAlgn="auto" hangingPunct="1">
              <a:spcAft>
                <a:spcPts val="0"/>
              </a:spcAft>
              <a:defRPr/>
            </a:pPr>
            <a:endParaRPr lang="en-US">
              <a:solidFill>
                <a:schemeClr val="tx2">
                  <a:satMod val="200000"/>
                </a:schemeClr>
              </a:solidFill>
            </a:endParaRPr>
          </a:p>
        </p:txBody>
      </p:sp>
      <p:pic>
        <p:nvPicPr>
          <p:cNvPr id="13315" name="Picture 3" descr="image00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04800"/>
            <a:ext cx="5600700" cy="6324600"/>
          </a:xfrm>
        </p:spPr>
      </p:pic>
    </p:spTree>
    <p:extLst>
      <p:ext uri="{BB962C8B-B14F-4D97-AF65-F5344CB8AC3E}">
        <p14:creationId xmlns:p14="http://schemas.microsoft.com/office/powerpoint/2010/main" val="17295171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667</TotalTime>
  <Words>1786</Words>
  <Application>Microsoft Office PowerPoint</Application>
  <PresentationFormat>On-screen Show (4:3)</PresentationFormat>
  <Paragraphs>280</Paragraphs>
  <Slides>84</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84</vt:i4>
      </vt:variant>
    </vt:vector>
  </HeadingPairs>
  <TitlesOfParts>
    <vt:vector size="100" baseType="lpstr">
      <vt:lpstr>Aharoni</vt:lpstr>
      <vt:lpstr>Arial</vt:lpstr>
      <vt:lpstr>Arial Unicode MS</vt:lpstr>
      <vt:lpstr>Calibri</vt:lpstr>
      <vt:lpstr>Calibri Light</vt:lpstr>
      <vt:lpstr>Century Gothic</vt:lpstr>
      <vt:lpstr>Droid Sans Fallback</vt:lpstr>
      <vt:lpstr>Helvetica</vt:lpstr>
      <vt:lpstr>Optima ExtraBlack</vt:lpstr>
      <vt:lpstr>Tahoma</vt:lpstr>
      <vt:lpstr>Tempus Sans ITC</vt:lpstr>
      <vt:lpstr>Times</vt:lpstr>
      <vt:lpstr>Times New Roman</vt:lpstr>
      <vt:lpstr>Trebuchet MS</vt:lpstr>
      <vt:lpstr>Wingdings</vt:lpstr>
      <vt:lpstr>Office Theme</vt:lpstr>
      <vt:lpstr>KEAJAIBAN OTAK</vt:lpstr>
      <vt:lpstr>Perangkat Belajar pd Manusia</vt:lpstr>
      <vt:lpstr>PEMBELAJARAN  Otak sentral koordinasi Berfikir  Proses Pendapat  Produk</vt:lpstr>
      <vt:lpstr>Life From Many Angles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TRUTH?</vt:lpstr>
      <vt:lpstr>Systems Thinking</vt:lpstr>
      <vt:lpstr>KETIDAK TERBATASAN OTAK MANUSIA</vt:lpstr>
      <vt:lpstr>Karakteristik Otak</vt:lpstr>
      <vt:lpstr>PERNYATAAN PARA AHLI  TENTANG OTAK</vt:lpstr>
      <vt:lpstr>FAKTA-FAKTA LAINNYA TENTANG  OTAK MANUSIA</vt:lpstr>
      <vt:lpstr>PowerPoint Presentation</vt:lpstr>
      <vt:lpstr>PowerPoint Presentation</vt:lpstr>
      <vt:lpstr>SEL SYARAF LENGKAP</vt:lpstr>
      <vt:lpstr>PEMBENTUKAN LEBIH LANJUT DARI SINAPS</vt:lpstr>
      <vt:lpstr>TRANSMISI BIO-ELEKTRIK DI SINAPS</vt:lpstr>
      <vt:lpstr>SINAPS YANG SUDAH TERBENTUK</vt:lpstr>
      <vt:lpstr>ANATOMI OTAK</vt:lpstr>
      <vt:lpstr>BAGIAN-BAGIAN OTAK DAN FUNGSINYA </vt:lpstr>
      <vt:lpstr>PowerPoint Presentation</vt:lpstr>
      <vt:lpstr>PowerPoint Presentation</vt:lpstr>
      <vt:lpstr>Teori 3 in 1</vt:lpstr>
      <vt:lpstr>The Triune  Brain Theory</vt:lpstr>
      <vt:lpstr>Masing-masing Bagian Otak Bertanggung jawab atas Fungsi yang Berbeda</vt:lpstr>
      <vt:lpstr>TEORI 3 IN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LOBUS TEMPORAL</vt:lpstr>
      <vt:lpstr>PowerPoint Presentation</vt:lpstr>
      <vt:lpstr>FUNGSI OTAK KANAN DAN OTAK KIRI</vt:lpstr>
      <vt:lpstr>PowerPoint Presentation</vt:lpstr>
      <vt:lpstr>BELAHAN OTAK KANAN &amp; KIRI</vt:lpstr>
      <vt:lpstr>DOMINASI PENGGUNAAN OTAK KRIRI</vt:lpstr>
      <vt:lpstr>PowerPoint Presentation</vt:lpstr>
      <vt:lpstr>PowerPoint Presentation</vt:lpstr>
      <vt:lpstr>Hukum-Hukum Otak</vt:lpstr>
      <vt:lpstr>Hukum-Hukum Otak</vt:lpstr>
      <vt:lpstr>Hukum-Hukum Otak (lanj.)</vt:lpstr>
      <vt:lpstr>Yang perlu utk Otak Anda</vt:lpstr>
      <vt:lpstr>Cara tingkatkan konsentrasi</vt:lpstr>
      <vt:lpstr>Atasi Kebuntuan Berpikir (1)</vt:lpstr>
      <vt:lpstr>Atasi Kebuntuan Berpikir (2)</vt:lpstr>
      <vt:lpstr>Belajar Tradisional</vt:lpstr>
      <vt:lpstr>Suasana Belajar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 Wahyu Adji</dc:creator>
  <cp:lastModifiedBy>Fachriadi Tanjung</cp:lastModifiedBy>
  <cp:revision>38</cp:revision>
  <dcterms:created xsi:type="dcterms:W3CDTF">2015-03-01T20:33:03Z</dcterms:created>
  <dcterms:modified xsi:type="dcterms:W3CDTF">2017-09-15T11:40:51Z</dcterms:modified>
</cp:coreProperties>
</file>